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39.xml" ContentType="application/vnd.openxmlformats-officedocument.presentationml.tags+xml"/>
  <Override PartName="/ppt/notesSlides/notesSlide7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7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8.xml" ContentType="application/vnd.openxmlformats-officedocument.presentationml.notesSlide+xml"/>
  <Override PartName="/ppt/tags/tag59.xml" ContentType="application/vnd.openxmlformats-officedocument.presentationml.tags+xml"/>
  <Override PartName="/ppt/notesSlides/notesSlide109.xml" ContentType="application/vnd.openxmlformats-officedocument.presentationml.notesSlide+xml"/>
  <Override PartName="/ppt/tags/tag60.xml" ContentType="application/vnd.openxmlformats-officedocument.presentationml.tags+xml"/>
  <Override PartName="/ppt/notesSlides/notesSlide11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11.xml" ContentType="application/vnd.openxmlformats-officedocument.presentationml.notesSlide+xml"/>
  <Override PartName="/ppt/tags/tag69.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31" r:id="rId6"/>
    <p:sldMasterId id="2147483742" r:id="rId7"/>
    <p:sldMasterId id="2147483752" r:id="rId8"/>
    <p:sldMasterId id="2147483815" r:id="rId9"/>
    <p:sldMasterId id="2147483849" r:id="rId10"/>
  </p:sldMasterIdLst>
  <p:notesMasterIdLst>
    <p:notesMasterId r:id="rId204"/>
  </p:notesMasterIdLst>
  <p:sldIdLst>
    <p:sldId id="256" r:id="rId11"/>
    <p:sldId id="814" r:id="rId12"/>
    <p:sldId id="705" r:id="rId13"/>
    <p:sldId id="813" r:id="rId14"/>
    <p:sldId id="815" r:id="rId15"/>
    <p:sldId id="839" r:id="rId16"/>
    <p:sldId id="576" r:id="rId17"/>
    <p:sldId id="544" r:id="rId18"/>
    <p:sldId id="546" r:id="rId19"/>
    <p:sldId id="547" r:id="rId20"/>
    <p:sldId id="632" r:id="rId21"/>
    <p:sldId id="828" r:id="rId22"/>
    <p:sldId id="548" r:id="rId23"/>
    <p:sldId id="622" r:id="rId24"/>
    <p:sldId id="624" r:id="rId25"/>
    <p:sldId id="625" r:id="rId26"/>
    <p:sldId id="623" r:id="rId27"/>
    <p:sldId id="627" r:id="rId28"/>
    <p:sldId id="628" r:id="rId29"/>
    <p:sldId id="803" r:id="rId30"/>
    <p:sldId id="629" r:id="rId31"/>
    <p:sldId id="703" r:id="rId32"/>
    <p:sldId id="704" r:id="rId33"/>
    <p:sldId id="571" r:id="rId34"/>
    <p:sldId id="553" r:id="rId35"/>
    <p:sldId id="804" r:id="rId36"/>
    <p:sldId id="805" r:id="rId37"/>
    <p:sldId id="806" r:id="rId38"/>
    <p:sldId id="807" r:id="rId39"/>
    <p:sldId id="809" r:id="rId40"/>
    <p:sldId id="633" r:id="rId41"/>
    <p:sldId id="637" r:id="rId42"/>
    <p:sldId id="556" r:id="rId43"/>
    <p:sldId id="636" r:id="rId44"/>
    <p:sldId id="635" r:id="rId45"/>
    <p:sldId id="639" r:id="rId46"/>
    <p:sldId id="557" r:id="rId47"/>
    <p:sldId id="642" r:id="rId48"/>
    <p:sldId id="641" r:id="rId49"/>
    <p:sldId id="645" r:id="rId50"/>
    <p:sldId id="561" r:id="rId51"/>
    <p:sldId id="562" r:id="rId52"/>
    <p:sldId id="647" r:id="rId53"/>
    <p:sldId id="564" r:id="rId54"/>
    <p:sldId id="650" r:id="rId55"/>
    <p:sldId id="652" r:id="rId56"/>
    <p:sldId id="649" r:id="rId57"/>
    <p:sldId id="651" r:id="rId58"/>
    <p:sldId id="812" r:id="rId59"/>
    <p:sldId id="709" r:id="rId60"/>
    <p:sldId id="816" r:id="rId61"/>
    <p:sldId id="712" r:id="rId62"/>
    <p:sldId id="1002" r:id="rId63"/>
    <p:sldId id="840" r:id="rId64"/>
    <p:sldId id="684" r:id="rId65"/>
    <p:sldId id="620" r:id="rId66"/>
    <p:sldId id="653" r:id="rId67"/>
    <p:sldId id="845" r:id="rId68"/>
    <p:sldId id="612" r:id="rId69"/>
    <p:sldId id="617" r:id="rId70"/>
    <p:sldId id="614" r:id="rId71"/>
    <p:sldId id="841" r:id="rId72"/>
    <p:sldId id="656" r:id="rId73"/>
    <p:sldId id="702" r:id="rId74"/>
    <p:sldId id="689" r:id="rId75"/>
    <p:sldId id="690" r:id="rId76"/>
    <p:sldId id="844" r:id="rId77"/>
    <p:sldId id="832" r:id="rId78"/>
    <p:sldId id="837" r:id="rId79"/>
    <p:sldId id="833" r:id="rId80"/>
    <p:sldId id="835" r:id="rId81"/>
    <p:sldId id="834" r:id="rId82"/>
    <p:sldId id="836" r:id="rId83"/>
    <p:sldId id="838" r:id="rId84"/>
    <p:sldId id="699" r:id="rId85"/>
    <p:sldId id="1003" r:id="rId86"/>
    <p:sldId id="700" r:id="rId87"/>
    <p:sldId id="1004" r:id="rId88"/>
    <p:sldId id="1008" r:id="rId89"/>
    <p:sldId id="843" r:id="rId90"/>
    <p:sldId id="817" r:id="rId91"/>
    <p:sldId id="822" r:id="rId92"/>
    <p:sldId id="820" r:id="rId93"/>
    <p:sldId id="818" r:id="rId94"/>
    <p:sldId id="821" r:id="rId95"/>
    <p:sldId id="735" r:id="rId96"/>
    <p:sldId id="830" r:id="rId97"/>
    <p:sldId id="1006" r:id="rId98"/>
    <p:sldId id="763" r:id="rId99"/>
    <p:sldId id="1007" r:id="rId100"/>
    <p:sldId id="959" r:id="rId101"/>
    <p:sldId id="738" r:id="rId102"/>
    <p:sldId id="739" r:id="rId103"/>
    <p:sldId id="740" r:id="rId104"/>
    <p:sldId id="741" r:id="rId105"/>
    <p:sldId id="842" r:id="rId106"/>
    <p:sldId id="685" r:id="rId107"/>
    <p:sldId id="823" r:id="rId108"/>
    <p:sldId id="824" r:id="rId109"/>
    <p:sldId id="667" r:id="rId110"/>
    <p:sldId id="664" r:id="rId111"/>
    <p:sldId id="665" r:id="rId112"/>
    <p:sldId id="668" r:id="rId113"/>
    <p:sldId id="825" r:id="rId114"/>
    <p:sldId id="826" r:id="rId115"/>
    <p:sldId id="827" r:id="rId116"/>
    <p:sldId id="619" r:id="rId117"/>
    <p:sldId id="929" r:id="rId118"/>
    <p:sldId id="867" r:id="rId119"/>
    <p:sldId id="868" r:id="rId120"/>
    <p:sldId id="869" r:id="rId121"/>
    <p:sldId id="870" r:id="rId122"/>
    <p:sldId id="876" r:id="rId123"/>
    <p:sldId id="877" r:id="rId124"/>
    <p:sldId id="878" r:id="rId125"/>
    <p:sldId id="879" r:id="rId126"/>
    <p:sldId id="880" r:id="rId127"/>
    <p:sldId id="886" r:id="rId128"/>
    <p:sldId id="891" r:id="rId129"/>
    <p:sldId id="892" r:id="rId130"/>
    <p:sldId id="896" r:id="rId131"/>
    <p:sldId id="898" r:id="rId132"/>
    <p:sldId id="901" r:id="rId133"/>
    <p:sldId id="928" r:id="rId134"/>
    <p:sldId id="905" r:id="rId135"/>
    <p:sldId id="906" r:id="rId136"/>
    <p:sldId id="907" r:id="rId137"/>
    <p:sldId id="909" r:id="rId138"/>
    <p:sldId id="910" r:id="rId139"/>
    <p:sldId id="911" r:id="rId140"/>
    <p:sldId id="912" r:id="rId141"/>
    <p:sldId id="913" r:id="rId142"/>
    <p:sldId id="914" r:id="rId143"/>
    <p:sldId id="915" r:id="rId144"/>
    <p:sldId id="916" r:id="rId145"/>
    <p:sldId id="917" r:id="rId146"/>
    <p:sldId id="918" r:id="rId147"/>
    <p:sldId id="919" r:id="rId148"/>
    <p:sldId id="920" r:id="rId149"/>
    <p:sldId id="921" r:id="rId150"/>
    <p:sldId id="922" r:id="rId151"/>
    <p:sldId id="923" r:id="rId152"/>
    <p:sldId id="924" r:id="rId153"/>
    <p:sldId id="925" r:id="rId154"/>
    <p:sldId id="926" r:id="rId155"/>
    <p:sldId id="927" r:id="rId156"/>
    <p:sldId id="931" r:id="rId157"/>
    <p:sldId id="936" r:id="rId158"/>
    <p:sldId id="937" r:id="rId159"/>
    <p:sldId id="938" r:id="rId160"/>
    <p:sldId id="939" r:id="rId161"/>
    <p:sldId id="940" r:id="rId162"/>
    <p:sldId id="941" r:id="rId163"/>
    <p:sldId id="942" r:id="rId164"/>
    <p:sldId id="947" r:id="rId165"/>
    <p:sldId id="952" r:id="rId166"/>
    <p:sldId id="953" r:id="rId167"/>
    <p:sldId id="954" r:id="rId168"/>
    <p:sldId id="955" r:id="rId169"/>
    <p:sldId id="956" r:id="rId170"/>
    <p:sldId id="957" r:id="rId171"/>
    <p:sldId id="958" r:id="rId172"/>
    <p:sldId id="961" r:id="rId173"/>
    <p:sldId id="965" r:id="rId174"/>
    <p:sldId id="969" r:id="rId175"/>
    <p:sldId id="970" r:id="rId176"/>
    <p:sldId id="971" r:id="rId177"/>
    <p:sldId id="972" r:id="rId178"/>
    <p:sldId id="973" r:id="rId179"/>
    <p:sldId id="974" r:id="rId180"/>
    <p:sldId id="976" r:id="rId181"/>
    <p:sldId id="980" r:id="rId182"/>
    <p:sldId id="981" r:id="rId183"/>
    <p:sldId id="988" r:id="rId184"/>
    <p:sldId id="989" r:id="rId185"/>
    <p:sldId id="990" r:id="rId186"/>
    <p:sldId id="991" r:id="rId187"/>
    <p:sldId id="992" r:id="rId188"/>
    <p:sldId id="993" r:id="rId189"/>
    <p:sldId id="994" r:id="rId190"/>
    <p:sldId id="995" r:id="rId191"/>
    <p:sldId id="996" r:id="rId192"/>
    <p:sldId id="997" r:id="rId193"/>
    <p:sldId id="998" r:id="rId194"/>
    <p:sldId id="999" r:id="rId195"/>
    <p:sldId id="1000" r:id="rId196"/>
    <p:sldId id="1001" r:id="rId197"/>
    <p:sldId id="337" r:id="rId198"/>
    <p:sldId id="496" r:id="rId199"/>
    <p:sldId id="492" r:id="rId200"/>
    <p:sldId id="495" r:id="rId201"/>
    <p:sldId id="573" r:id="rId202"/>
    <p:sldId id="574" r:id="rId20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814"/>
            <p14:sldId id="705"/>
            <p14:sldId id="813"/>
            <p14:sldId id="815"/>
          </p14:sldIdLst>
        </p14:section>
        <p14:section name="SQL Database" id="{6788CFD5-1B7A-4072-BEB9-1342AF89675A}">
          <p14:sldIdLst>
            <p14:sldId id="839"/>
            <p14:sldId id="576"/>
            <p14:sldId id="544"/>
            <p14:sldId id="546"/>
            <p14:sldId id="547"/>
            <p14:sldId id="632"/>
            <p14:sldId id="828"/>
            <p14:sldId id="548"/>
            <p14:sldId id="622"/>
            <p14:sldId id="624"/>
            <p14:sldId id="625"/>
            <p14:sldId id="623"/>
            <p14:sldId id="627"/>
            <p14:sldId id="628"/>
            <p14:sldId id="803"/>
            <p14:sldId id="629"/>
            <p14:sldId id="703"/>
            <p14:sldId id="704"/>
            <p14:sldId id="571"/>
            <p14:sldId id="553"/>
            <p14:sldId id="804"/>
            <p14:sldId id="805"/>
            <p14:sldId id="806"/>
            <p14:sldId id="807"/>
            <p14:sldId id="809"/>
            <p14:sldId id="633"/>
            <p14:sldId id="637"/>
            <p14:sldId id="556"/>
            <p14:sldId id="636"/>
            <p14:sldId id="635"/>
            <p14:sldId id="639"/>
            <p14:sldId id="557"/>
            <p14:sldId id="642"/>
            <p14:sldId id="641"/>
            <p14:sldId id="645"/>
            <p14:sldId id="561"/>
            <p14:sldId id="562"/>
            <p14:sldId id="647"/>
            <p14:sldId id="564"/>
            <p14:sldId id="650"/>
            <p14:sldId id="652"/>
            <p14:sldId id="649"/>
            <p14:sldId id="651"/>
          </p14:sldIdLst>
        </p14:section>
        <p14:section name="Elastic Scale" id="{F04E76DC-2F9D-4705-AF27-FBA89DC72635}">
          <p14:sldIdLst>
            <p14:sldId id="812"/>
            <p14:sldId id="709"/>
            <p14:sldId id="816"/>
            <p14:sldId id="712"/>
            <p14:sldId id="1002"/>
          </p14:sldIdLst>
        </p14:section>
        <p14:section name="SQL IaaS" id="{69C4A8B7-D4F9-4CE7-ABC0-F70D611517AA}">
          <p14:sldIdLst>
            <p14:sldId id="840"/>
            <p14:sldId id="684"/>
            <p14:sldId id="620"/>
            <p14:sldId id="653"/>
            <p14:sldId id="845"/>
          </p14:sldIdLst>
        </p14:section>
        <p14:section name="NoSql" id="{CC4E3CA9-DD32-4624-8B3E-2B5B346036C2}">
          <p14:sldIdLst>
            <p14:sldId id="612"/>
            <p14:sldId id="617"/>
            <p14:sldId id="614"/>
          </p14:sldIdLst>
        </p14:section>
        <p14:section name="DocumentDB" id="{E2EDBE7F-F696-443E-BA7B-1CB2F81AA309}">
          <p14:sldIdLst>
            <p14:sldId id="841"/>
            <p14:sldId id="656"/>
            <p14:sldId id="702"/>
            <p14:sldId id="689"/>
            <p14:sldId id="690"/>
            <p14:sldId id="844"/>
            <p14:sldId id="832"/>
            <p14:sldId id="837"/>
            <p14:sldId id="833"/>
            <p14:sldId id="835"/>
            <p14:sldId id="834"/>
            <p14:sldId id="836"/>
            <p14:sldId id="838"/>
            <p14:sldId id="699"/>
            <p14:sldId id="1003"/>
            <p14:sldId id="700"/>
            <p14:sldId id="1004"/>
            <p14:sldId id="1008"/>
          </p14:sldIdLst>
        </p14:section>
        <p14:section name="Azure Search" id="{1BC3875F-C84A-49C5-96C5-B5EA02BBD07F}">
          <p14:sldIdLst>
            <p14:sldId id="843"/>
            <p14:sldId id="817"/>
            <p14:sldId id="822"/>
            <p14:sldId id="820"/>
            <p14:sldId id="818"/>
            <p14:sldId id="821"/>
            <p14:sldId id="735"/>
            <p14:sldId id="830"/>
            <p14:sldId id="1006"/>
            <p14:sldId id="763"/>
            <p14:sldId id="1007"/>
            <p14:sldId id="959"/>
            <p14:sldId id="738"/>
            <p14:sldId id="739"/>
            <p14:sldId id="740"/>
            <p14:sldId id="741"/>
          </p14:sldIdLst>
        </p14:section>
        <p14:section name="HDInsight" id="{BFB47775-84A3-4327-B49C-6F02018DD6B6}">
          <p14:sldIdLst>
            <p14:sldId id="842"/>
            <p14:sldId id="685"/>
            <p14:sldId id="823"/>
            <p14:sldId id="824"/>
            <p14:sldId id="667"/>
            <p14:sldId id="664"/>
            <p14:sldId id="665"/>
            <p14:sldId id="668"/>
            <p14:sldId id="825"/>
            <p14:sldId id="826"/>
            <p14:sldId id="827"/>
          </p14:sldIdLst>
        </p14:section>
        <p14:section name="Outro" id="{00D3D8B1-E403-4E21-9A68-5DB578B087B8}">
          <p14:sldIdLst>
            <p14:sldId id="619"/>
          </p14:sldIdLst>
        </p14:section>
        <p14:section name="SQL Database extras" id="{4BA9330E-4217-4CEB-B344-3B2CA330B4F6}">
          <p14:sldIdLst>
            <p14:sldId id="929"/>
            <p14:sldId id="867"/>
            <p14:sldId id="868"/>
            <p14:sldId id="869"/>
            <p14:sldId id="870"/>
            <p14:sldId id="876"/>
            <p14:sldId id="877"/>
            <p14:sldId id="878"/>
            <p14:sldId id="879"/>
            <p14:sldId id="880"/>
            <p14:sldId id="886"/>
            <p14:sldId id="891"/>
            <p14:sldId id="892"/>
            <p14:sldId id="896"/>
            <p14:sldId id="898"/>
            <p14:sldId id="901"/>
          </p14:sldIdLst>
        </p14:section>
        <p14:section name="Elastic Scale Extras" id="{1F732CB2-69DF-47CC-B84C-0DF1F6F43030}">
          <p14:sldIdLst>
            <p14:sldId id="928"/>
            <p14:sldId id="905"/>
            <p14:sldId id="906"/>
            <p14:sldId id="907"/>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Lst>
        </p14:section>
        <p14:section name="Azure Search Extras" id="{38CCAB3A-EE09-4AE3-B4F2-5D4C9D3A734A}">
          <p14:sldIdLst>
            <p14:sldId id="931"/>
            <p14:sldId id="936"/>
            <p14:sldId id="937"/>
            <p14:sldId id="938"/>
            <p14:sldId id="939"/>
            <p14:sldId id="940"/>
            <p14:sldId id="941"/>
            <p14:sldId id="942"/>
            <p14:sldId id="947"/>
            <p14:sldId id="952"/>
            <p14:sldId id="953"/>
            <p14:sldId id="954"/>
            <p14:sldId id="955"/>
            <p14:sldId id="956"/>
            <p14:sldId id="957"/>
            <p14:sldId id="958"/>
          </p14:sldIdLst>
        </p14:section>
        <p14:section name="DocumentDB Extras" id="{BAD33171-6F00-4A67-8454-82963375ECB9}">
          <p14:sldIdLst>
            <p14:sldId id="961"/>
            <p14:sldId id="965"/>
            <p14:sldId id="969"/>
            <p14:sldId id="970"/>
            <p14:sldId id="971"/>
            <p14:sldId id="972"/>
            <p14:sldId id="973"/>
            <p14:sldId id="974"/>
          </p14:sldIdLst>
        </p14:section>
        <p14:section name="HDInsight" id="{588BA6F9-3537-4CD7-940F-0D33CC9B3EC5}">
          <p14:sldIdLst>
            <p14:sldId id="976"/>
            <p14:sldId id="980"/>
            <p14:sldId id="981"/>
            <p14:sldId id="988"/>
            <p14:sldId id="989"/>
            <p14:sldId id="990"/>
            <p14:sldId id="991"/>
            <p14:sldId id="992"/>
            <p14:sldId id="993"/>
            <p14:sldId id="994"/>
            <p14:sldId id="995"/>
            <p14:sldId id="996"/>
            <p14:sldId id="997"/>
            <p14:sldId id="998"/>
            <p14:sldId id="999"/>
            <p14:sldId id="1000"/>
            <p14:sldId id="1001"/>
          </p14:sldIdLst>
        </p14:section>
        <p14:section name="Extras" id="{FD6797D5-E70A-4ED9-93AC-7D33CDAA9F17}">
          <p14:sldIdLst>
            <p14:sldId id="337"/>
            <p14:sldId id="496"/>
            <p14:sldId id="492"/>
            <p14:sldId id="495"/>
            <p14:sldId id="573"/>
            <p14:sldId id="5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E00"/>
    <a:srgbClr val="1D4380"/>
    <a:srgbClr val="000000"/>
    <a:srgbClr val="C86E00"/>
    <a:srgbClr val="005D7E"/>
    <a:srgbClr val="580058"/>
    <a:srgbClr val="ED7D31"/>
    <a:srgbClr val="FFC000"/>
    <a:srgbClr val="00B0F0"/>
    <a:srgbClr val="193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9" autoAdjust="0"/>
    <p:restoredTop sz="71821" autoAdjust="0"/>
  </p:normalViewPr>
  <p:slideViewPr>
    <p:cSldViewPr snapToGrid="0">
      <p:cViewPr varScale="1">
        <p:scale>
          <a:sx n="69" d="100"/>
          <a:sy n="69" d="100"/>
        </p:scale>
        <p:origin x="756" y="56"/>
      </p:cViewPr>
      <p:guideLst/>
    </p:cSldViewPr>
  </p:slideViewPr>
  <p:outlineViewPr>
    <p:cViewPr>
      <p:scale>
        <a:sx n="33" d="100"/>
        <a:sy n="33" d="100"/>
      </p:scale>
      <p:origin x="0" y="-62568"/>
    </p:cViewPr>
  </p:outlineViewPr>
  <p:notesTextViewPr>
    <p:cViewPr>
      <p:scale>
        <a:sx n="100" d="100"/>
        <a:sy n="100" d="100"/>
      </p:scale>
      <p:origin x="0" y="0"/>
    </p:cViewPr>
  </p:notesTextViewPr>
  <p:sorterViewPr>
    <p:cViewPr>
      <p:scale>
        <a:sx n="50" d="100"/>
        <a:sy n="50" d="100"/>
      </p:scale>
      <p:origin x="0" y="-7328"/>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commentAuthors" Target="commentAuthor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presProps" Target="presProps.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6" Type="http://schemas.openxmlformats.org/officeDocument/2006/relationships/slideMaster" Target="slideMasters/slideMaster3.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viewProps" Target="viewProps.xml"/><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4.xml"/><Relationship Id="rId162" Type="http://schemas.openxmlformats.org/officeDocument/2006/relationships/slide" Target="slides/slide152.xml"/><Relationship Id="rId183" Type="http://schemas.openxmlformats.org/officeDocument/2006/relationships/slide" Target="slides/slide173.xml"/><Relationship Id="rId24" Type="http://schemas.openxmlformats.org/officeDocument/2006/relationships/slide" Target="slides/slide14.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31" Type="http://schemas.openxmlformats.org/officeDocument/2006/relationships/slide" Target="slides/slide121.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slide" Target="slides/slide193.xml"/><Relationship Id="rId208" Type="http://schemas.openxmlformats.org/officeDocument/2006/relationships/theme" Target="theme/theme1.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209" Type="http://schemas.openxmlformats.org/officeDocument/2006/relationships/tableStyles" Target="tableStyles.xml"/><Relationship Id="rId190" Type="http://schemas.openxmlformats.org/officeDocument/2006/relationships/slide" Target="slides/slide180.xml"/><Relationship Id="rId204" Type="http://schemas.openxmlformats.org/officeDocument/2006/relationships/notesMaster" Target="notesMasters/notesMaster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70.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customXml" Target="../customXml/item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92CF2877-C9CF-42DE-9F59-089AABFD1E1F}" type="presOf" srcId="{FAB1662F-7421-4F7B-A5C0-57390BFE5777}" destId="{2AFE754E-A9BE-43F0-99CC-FD0E25860E09}" srcOrd="0" destOrd="0" presId="urn:microsoft.com/office/officeart/2005/8/layout/default"/>
    <dgm:cxn modelId="{918D1D36-0A12-42BD-9481-EDCCC0697F33}"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AE4302EE-DA67-44DE-AA37-CFE78730BAD6}" type="presOf" srcId="{74B70E5F-85FA-42B8-A7FE-FD42B697C579}" destId="{AD9EF522-A474-43A3-8895-E1B5C946DABC}" srcOrd="0" destOrd="0" presId="urn:microsoft.com/office/officeart/2005/8/layout/default"/>
    <dgm:cxn modelId="{FD49E7E8-73AE-48BD-A455-C57FEE4F049D}"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597CEB93-823B-4BF5-A60A-3001A7A2CA6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540A5BC7-E3A2-4981-81F0-33F210DB2E34}"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082FF15E-B2E5-427D-B7E8-6F3C5B436308}" type="presOf" srcId="{749654BA-097A-4093-B81D-F0D7C8F45CDF}" destId="{D38C2A64-A10E-4419-8CC2-7C9DBC741F60}" srcOrd="0" destOrd="0" presId="urn:microsoft.com/office/officeart/2005/8/layout/default"/>
    <dgm:cxn modelId="{5F42846A-7BB4-43D5-B1C8-69B84026C894}" type="presParOf" srcId="{2AFE754E-A9BE-43F0-99CC-FD0E25860E09}" destId="{AD9EF522-A474-43A3-8895-E1B5C946DABC}" srcOrd="0" destOrd="0" presId="urn:microsoft.com/office/officeart/2005/8/layout/default"/>
    <dgm:cxn modelId="{4A5BC8E4-4ADC-4E6F-8D61-B31AFA795CEA}" type="presParOf" srcId="{2AFE754E-A9BE-43F0-99CC-FD0E25860E09}" destId="{0337DDA8-12A4-4D35-A6BA-A52F916C71F9}" srcOrd="1" destOrd="0" presId="urn:microsoft.com/office/officeart/2005/8/layout/default"/>
    <dgm:cxn modelId="{56473EE5-7CB4-43E8-B6B6-9352C6689C70}" type="presParOf" srcId="{2AFE754E-A9BE-43F0-99CC-FD0E25860E09}" destId="{F626D2C1-E362-4EE4-A84D-3ECF9A9E587C}" srcOrd="2" destOrd="0" presId="urn:microsoft.com/office/officeart/2005/8/layout/default"/>
    <dgm:cxn modelId="{F337C135-6D1F-4B25-90A4-75301BCC3359}" type="presParOf" srcId="{2AFE754E-A9BE-43F0-99CC-FD0E25860E09}" destId="{B0E36A32-ED2F-4B07-A82C-07B5A09FFFAF}" srcOrd="3" destOrd="0" presId="urn:microsoft.com/office/officeart/2005/8/layout/default"/>
    <dgm:cxn modelId="{D3CDC9FC-4672-4E30-9ED1-A78BCEA6D445}" type="presParOf" srcId="{2AFE754E-A9BE-43F0-99CC-FD0E25860E09}" destId="{D103E3C0-707E-4981-B759-BBF58D011072}" srcOrd="4" destOrd="0" presId="urn:microsoft.com/office/officeart/2005/8/layout/default"/>
    <dgm:cxn modelId="{71839C47-D5B2-4F39-A699-69A786F2781D}" type="presParOf" srcId="{2AFE754E-A9BE-43F0-99CC-FD0E25860E09}" destId="{E5900466-67F8-46B4-B51F-DC4C80A488EE}" srcOrd="5" destOrd="0" presId="urn:microsoft.com/office/officeart/2005/8/layout/default"/>
    <dgm:cxn modelId="{0FCB347F-A58F-4141-B63C-41CD5F2E6646}" type="presParOf" srcId="{2AFE754E-A9BE-43F0-99CC-FD0E25860E09}" destId="{D38C2A64-A10E-4419-8CC2-7C9DBC741F60}" srcOrd="6" destOrd="0" presId="urn:microsoft.com/office/officeart/2005/8/layout/default"/>
    <dgm:cxn modelId="{308CAC8D-C097-4454-86A3-C83855E38291}" type="presParOf" srcId="{2AFE754E-A9BE-43F0-99CC-FD0E25860E09}" destId="{27184C94-8BBD-4279-BF24-E340D2BB3CF4}" srcOrd="7" destOrd="0" presId="urn:microsoft.com/office/officeart/2005/8/layout/default"/>
    <dgm:cxn modelId="{64943C27-FC36-428A-B26B-942D17BF3E99}" type="presParOf" srcId="{2AFE754E-A9BE-43F0-99CC-FD0E25860E09}" destId="{B3D60F83-A71F-4664-B2E0-FDAF1E1F667A}" srcOrd="8" destOrd="0" presId="urn:microsoft.com/office/officeart/2005/8/layout/default"/>
    <dgm:cxn modelId="{8A047F82-9FD6-43CE-9E83-F85DEC1F26F7}" type="presParOf" srcId="{2AFE754E-A9BE-43F0-99CC-FD0E25860E09}" destId="{7494D5FB-4DF4-427E-A02C-DF883CFADE6A}" srcOrd="9" destOrd="0" presId="urn:microsoft.com/office/officeart/2005/8/layout/default"/>
    <dgm:cxn modelId="{7950D8CB-A781-4CEC-B415-96D117525505}"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BA94078-415A-4746-B338-0DE50D167765}">
      <dgm:prSet phldrT="[Text]"/>
      <dgm:spPr/>
      <dgm:t>
        <a:bodyPr/>
        <a:lstStyle/>
        <a:p>
          <a:r>
            <a:rPr lang="en-US" b="1" dirty="0" smtClean="0">
              <a:latin typeface="Segoe UI Light" panose="020B0502040204020203" pitchFamily="34" charset="0"/>
              <a:cs typeface="Segoe UI Light" panose="020B0502040204020203" pitchFamily="34" charset="0"/>
            </a:rPr>
            <a:t>Search-as-a-Service</a:t>
          </a:r>
          <a:endParaRPr lang="en-US" b="1" dirty="0">
            <a:latin typeface="Segoe UI Light" panose="020B0502040204020203" pitchFamily="34" charset="0"/>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b="0" dirty="0" smtClean="0">
              <a:latin typeface="Segoe UI Light" panose="020B0502040204020203" pitchFamily="34" charset="0"/>
              <a:cs typeface="Segoe UI Light" panose="020B0502040204020203" pitchFamily="34" charset="0"/>
            </a:rPr>
            <a:t>AWS </a:t>
          </a:r>
          <a:r>
            <a:rPr lang="en-US" b="0" dirty="0" err="1" smtClean="0">
              <a:latin typeface="Segoe UI Light" panose="020B0502040204020203" pitchFamily="34" charset="0"/>
              <a:cs typeface="Segoe UI Light" panose="020B0502040204020203" pitchFamily="34" charset="0"/>
            </a:rPr>
            <a:t>CloudSearch</a:t>
          </a:r>
          <a:endParaRPr lang="en-US" b="0"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E7AD2F4D-4852-48A4-8B11-0C8B5AD0ECEE}">
      <dgm:prSet phldrT="[Text]"/>
      <dgm:spPr/>
      <dgm:t>
        <a:bodyPr/>
        <a:lstStyle/>
        <a:p>
          <a:r>
            <a:rPr lang="en-US" dirty="0" err="1" smtClean="0">
              <a:latin typeface="Segoe UI Light" panose="020B0502040204020203" pitchFamily="34" charset="0"/>
              <a:cs typeface="Segoe UI Light" panose="020B0502040204020203" pitchFamily="34" charset="0"/>
            </a:rPr>
            <a:t>Searchify</a:t>
          </a:r>
          <a:endParaRPr lang="en-US" dirty="0">
            <a:latin typeface="Segoe UI Light" panose="020B0502040204020203" pitchFamily="34" charset="0"/>
            <a:cs typeface="Segoe UI Light" panose="020B0502040204020203" pitchFamily="34" charset="0"/>
          </a:endParaRPr>
        </a:p>
      </dgm:t>
    </dgm:pt>
    <dgm:pt modelId="{E9949CA8-B64A-4E20-91C8-3ADD0DC2A1C9}" type="parTrans" cxnId="{DB73A961-E223-4A4D-B5D3-03543845027A}">
      <dgm:prSet/>
      <dgm:spPr/>
      <dgm:t>
        <a:bodyPr/>
        <a:lstStyle/>
        <a:p>
          <a:endParaRPr lang="en-US"/>
        </a:p>
      </dgm:t>
    </dgm:pt>
    <dgm:pt modelId="{32A18F40-8783-43D7-B4C1-00590BB46F41}" type="sibTrans" cxnId="{DB73A961-E223-4A4D-B5D3-03543845027A}">
      <dgm:prSet/>
      <dgm:spPr/>
      <dgm:t>
        <a:bodyPr/>
        <a:lstStyle/>
        <a:p>
          <a:endParaRPr lang="en-US"/>
        </a:p>
      </dgm:t>
    </dgm:pt>
    <dgm:pt modelId="{1C03D53B-46C2-4CF7-B8A5-EABB5CAC4C9F}">
      <dgm:prSet phldrT="[Text]"/>
      <dgm:spPr/>
      <dgm:t>
        <a:bodyPr/>
        <a:lstStyle/>
        <a:p>
          <a:r>
            <a:rPr lang="en-US" dirty="0" err="1" smtClean="0">
              <a:latin typeface="Segoe UI Light" panose="020B0502040204020203" pitchFamily="34" charset="0"/>
              <a:cs typeface="Segoe UI Light" panose="020B0502040204020203" pitchFamily="34" charset="0"/>
            </a:rPr>
            <a:t>LucidWorks</a:t>
          </a:r>
          <a:endParaRPr lang="en-US" dirty="0">
            <a:latin typeface="Segoe UI Light" panose="020B0502040204020203" pitchFamily="34" charset="0"/>
            <a:cs typeface="Segoe UI Light" panose="020B0502040204020203" pitchFamily="34" charset="0"/>
          </a:endParaRPr>
        </a:p>
      </dgm:t>
    </dgm:pt>
    <dgm:pt modelId="{F6878C26-483E-4417-B45A-15EFF078DAD2}" type="parTrans" cxnId="{B2210094-9D0B-48DE-A648-4EA194F4007C}">
      <dgm:prSet/>
      <dgm:spPr/>
      <dgm:t>
        <a:bodyPr/>
        <a:lstStyle/>
        <a:p>
          <a:endParaRPr lang="en-US"/>
        </a:p>
      </dgm:t>
    </dgm:pt>
    <dgm:pt modelId="{3A15235D-E308-4099-9F0A-9C3B44DDF635}" type="sibTrans" cxnId="{B2210094-9D0B-48DE-A648-4EA194F4007C}">
      <dgm:prSet/>
      <dgm:spPr/>
      <dgm:t>
        <a:bodyPr/>
        <a:lstStyle/>
        <a:p>
          <a:endParaRPr lang="en-US"/>
        </a:p>
      </dgm:t>
    </dgm:pt>
    <dgm:pt modelId="{9DA6BCFE-D6F4-42F1-86B5-9DF688E59482}">
      <dgm:prSet phldrT="[Text]"/>
      <dgm:spPr/>
      <dgm:t>
        <a:bodyPr/>
        <a:lstStyle/>
        <a:p>
          <a:r>
            <a:rPr lang="en-US" b="1" dirty="0" smtClean="0">
              <a:solidFill>
                <a:schemeClr val="tx2"/>
              </a:solidFill>
              <a:latin typeface="Segoe UI Light" panose="020B0502040204020203" pitchFamily="34" charset="0"/>
              <a:cs typeface="Segoe UI Light" panose="020B0502040204020203" pitchFamily="34" charset="0"/>
            </a:rPr>
            <a:t>Azure Search</a:t>
          </a:r>
          <a:endParaRPr lang="en-US" b="1" dirty="0">
            <a:solidFill>
              <a:schemeClr val="tx2"/>
            </a:solidFill>
            <a:latin typeface="Segoe UI Light" panose="020B0502040204020203" pitchFamily="34" charset="0"/>
            <a:cs typeface="Segoe UI Light" panose="020B0502040204020203" pitchFamily="34" charset="0"/>
          </a:endParaRPr>
        </a:p>
      </dgm:t>
    </dgm:pt>
    <dgm:pt modelId="{09F386EB-C454-4E92-A7A4-FF95775C2FC7}" type="parTrans" cxnId="{3FD8541A-7312-4371-9C31-A2381F3A4F80}">
      <dgm:prSet/>
      <dgm:spPr/>
      <dgm:t>
        <a:bodyPr/>
        <a:lstStyle/>
        <a:p>
          <a:endParaRPr lang="en-US"/>
        </a:p>
      </dgm:t>
    </dgm:pt>
    <dgm:pt modelId="{622BBEA8-40AB-46F9-8390-D608F44177A5}" type="sibTrans" cxnId="{3FD8541A-7312-4371-9C31-A2381F3A4F80}">
      <dgm:prSet/>
      <dgm:spPr/>
      <dgm:t>
        <a:bodyPr/>
        <a:lstStyle/>
        <a:p>
          <a:endParaRPr lang="en-US"/>
        </a:p>
      </dgm:t>
    </dgm:pt>
    <dgm:pt modelId="{723FA9A8-0259-439B-B329-BE5B3B896F73}">
      <dgm:prSet phldrT="[Text]"/>
      <dgm:spPr/>
      <dgm:t>
        <a:bodyPr/>
        <a:lstStyle/>
        <a:p>
          <a:r>
            <a:rPr lang="en-US" dirty="0" smtClean="0">
              <a:latin typeface="Segoe UI Light" panose="020B0502040204020203" pitchFamily="34" charset="0"/>
              <a:cs typeface="Segoe UI Light" panose="020B0502040204020203" pitchFamily="34" charset="0"/>
            </a:rPr>
            <a:t>Google App Engine Search</a:t>
          </a:r>
          <a:endParaRPr lang="en-US" dirty="0">
            <a:latin typeface="Segoe UI Light" panose="020B0502040204020203" pitchFamily="34" charset="0"/>
            <a:cs typeface="Segoe UI Light" panose="020B0502040204020203" pitchFamily="34" charset="0"/>
          </a:endParaRPr>
        </a:p>
      </dgm:t>
    </dgm:pt>
    <dgm:pt modelId="{104E2955-533F-4F65-A6EC-A5C09F9FECB9}" type="parTrans" cxnId="{E44BED7D-6740-4745-89CC-22974B712FB9}">
      <dgm:prSet/>
      <dgm:spPr/>
      <dgm:t>
        <a:bodyPr/>
        <a:lstStyle/>
        <a:p>
          <a:endParaRPr lang="en-US"/>
        </a:p>
      </dgm:t>
    </dgm:pt>
    <dgm:pt modelId="{5D65ED31-CF69-48F3-9A8D-61ABFC6CDA4E}" type="sibTrans" cxnId="{E44BED7D-6740-4745-89CC-22974B712FB9}">
      <dgm:prSet/>
      <dgm:spPr/>
      <dgm:t>
        <a:bodyPr/>
        <a:lstStyle/>
        <a:p>
          <a:endParaRPr lang="en-US"/>
        </a:p>
      </dgm:t>
    </dgm:pt>
    <dgm:pt modelId="{649004AF-F642-4F9D-A200-1DE599467DDF}">
      <dgm:prSet phldrT="[Text]"/>
      <dgm:spPr/>
      <dgm:t>
        <a:bodyPr/>
        <a:lstStyle/>
        <a:p>
          <a:r>
            <a:rPr lang="en-US" dirty="0" err="1" smtClean="0">
              <a:latin typeface="Segoe UI Light" panose="020B0502040204020203" pitchFamily="34" charset="0"/>
              <a:cs typeface="Segoe UI Light" panose="020B0502040204020203" pitchFamily="34" charset="0"/>
            </a:rPr>
            <a:t>Algolia</a:t>
          </a:r>
          <a:endParaRPr lang="en-US" dirty="0" smtClean="0">
            <a:latin typeface="Segoe UI Light" panose="020B0502040204020203" pitchFamily="34" charset="0"/>
            <a:cs typeface="Segoe UI Light" panose="020B0502040204020203" pitchFamily="34" charset="0"/>
          </a:endParaRPr>
        </a:p>
      </dgm:t>
    </dgm:pt>
    <dgm:pt modelId="{54805C72-8F7F-4CAA-AA58-C4033CBD9118}" type="parTrans" cxnId="{3DFE370E-8A03-4ABB-8EB4-94067ADCF260}">
      <dgm:prSet/>
      <dgm:spPr/>
      <dgm:t>
        <a:bodyPr/>
        <a:lstStyle/>
        <a:p>
          <a:endParaRPr lang="en-US"/>
        </a:p>
      </dgm:t>
    </dgm:pt>
    <dgm:pt modelId="{A0925064-1AB6-404A-BECA-3829C879881E}" type="sibTrans" cxnId="{3DFE370E-8A03-4ABB-8EB4-94067ADCF260}">
      <dgm:prSet/>
      <dgm:spPr/>
      <dgm:t>
        <a:bodyPr/>
        <a:lstStyle/>
        <a:p>
          <a:endParaRPr lang="en-US"/>
        </a:p>
      </dgm:t>
    </dgm:pt>
    <dgm:pt modelId="{9F85CA3C-8B1E-44B8-A59E-2A9682806853}">
      <dgm:prSet phldrT="[Text]"/>
      <dgm:spPr/>
      <dgm:t>
        <a:bodyPr/>
        <a:lstStyle/>
        <a:p>
          <a:r>
            <a:rPr lang="en-US" dirty="0" smtClean="0">
              <a:latin typeface="Segoe UI Light" panose="020B0502040204020203" pitchFamily="34" charset="0"/>
              <a:cs typeface="Segoe UI Light" panose="020B0502040204020203" pitchFamily="34" charset="0"/>
            </a:rPr>
            <a:t>and others…</a:t>
          </a:r>
        </a:p>
      </dgm:t>
    </dgm:pt>
    <dgm:pt modelId="{877D85AB-B47C-4A8A-B958-9DED8F5C01E0}" type="parTrans" cxnId="{0F16074B-B366-4029-934B-31B3D4ECFA31}">
      <dgm:prSet/>
      <dgm:spPr/>
      <dgm:t>
        <a:bodyPr/>
        <a:lstStyle/>
        <a:p>
          <a:endParaRPr lang="en-US"/>
        </a:p>
      </dgm:t>
    </dgm:pt>
    <dgm:pt modelId="{43D891D0-250C-4205-BB6A-2CBB566F7719}" type="sibTrans" cxnId="{0F16074B-B366-4029-934B-31B3D4ECFA31}">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E3362AAA-498A-42FA-82A7-757DB84748E3}" type="pres">
      <dgm:prSet presAssocID="{09F386EB-C454-4E92-A7A4-FF95775C2FC7}" presName="conn2-1" presStyleLbl="parChTrans1D2" presStyleIdx="0" presStyleCnt="7"/>
      <dgm:spPr/>
      <dgm:t>
        <a:bodyPr/>
        <a:lstStyle/>
        <a:p>
          <a:endParaRPr lang="en-US"/>
        </a:p>
      </dgm:t>
    </dgm:pt>
    <dgm:pt modelId="{400DDB8E-F8A6-4E8A-97E8-357DD86F9704}" type="pres">
      <dgm:prSet presAssocID="{09F386EB-C454-4E92-A7A4-FF95775C2FC7}" presName="connTx" presStyleLbl="parChTrans1D2" presStyleIdx="0" presStyleCnt="7"/>
      <dgm:spPr/>
      <dgm:t>
        <a:bodyPr/>
        <a:lstStyle/>
        <a:p>
          <a:endParaRPr lang="en-US"/>
        </a:p>
      </dgm:t>
    </dgm:pt>
    <dgm:pt modelId="{DC6E1297-9055-401C-8635-694E35BBF3F7}" type="pres">
      <dgm:prSet presAssocID="{9DA6BCFE-D6F4-42F1-86B5-9DF688E59482}" presName="root2" presStyleCnt="0"/>
      <dgm:spPr/>
    </dgm:pt>
    <dgm:pt modelId="{35B34161-EB22-4BEF-8383-D468395B700D}" type="pres">
      <dgm:prSet presAssocID="{9DA6BCFE-D6F4-42F1-86B5-9DF688E59482}" presName="LevelTwoTextNode" presStyleLbl="node2" presStyleIdx="0" presStyleCnt="7">
        <dgm:presLayoutVars>
          <dgm:chPref val="3"/>
        </dgm:presLayoutVars>
      </dgm:prSet>
      <dgm:spPr/>
      <dgm:t>
        <a:bodyPr/>
        <a:lstStyle/>
        <a:p>
          <a:endParaRPr lang="en-US"/>
        </a:p>
      </dgm:t>
    </dgm:pt>
    <dgm:pt modelId="{156155A1-1FE7-4B4A-83B6-3E386EDCB2E7}" type="pres">
      <dgm:prSet presAssocID="{9DA6BCFE-D6F4-42F1-86B5-9DF688E59482}" presName="level3hierChild" presStyleCnt="0"/>
      <dgm:spPr/>
    </dgm:pt>
    <dgm:pt modelId="{0C220F30-9CF8-4DB8-86E7-CDF471D20870}" type="pres">
      <dgm:prSet presAssocID="{D5AC4FD8-070C-4865-A66C-53A32AC68386}" presName="conn2-1" presStyleLbl="parChTrans1D2" presStyleIdx="1" presStyleCnt="7"/>
      <dgm:spPr/>
      <dgm:t>
        <a:bodyPr/>
        <a:lstStyle/>
        <a:p>
          <a:endParaRPr lang="en-US"/>
        </a:p>
      </dgm:t>
    </dgm:pt>
    <dgm:pt modelId="{B3F4A5DC-ADFF-4B68-A0FA-B92D72BCD3F7}" type="pres">
      <dgm:prSet presAssocID="{D5AC4FD8-070C-4865-A66C-53A32AC68386}" presName="connTx" presStyleLbl="parChTrans1D2" presStyleIdx="1" presStyleCnt="7"/>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1" presStyleCnt="7">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119C7C9D-0B32-4D07-81AE-0A70467D3A15}" type="pres">
      <dgm:prSet presAssocID="{104E2955-533F-4F65-A6EC-A5C09F9FECB9}" presName="conn2-1" presStyleLbl="parChTrans1D2" presStyleIdx="2" presStyleCnt="7"/>
      <dgm:spPr/>
      <dgm:t>
        <a:bodyPr/>
        <a:lstStyle/>
        <a:p>
          <a:endParaRPr lang="en-US"/>
        </a:p>
      </dgm:t>
    </dgm:pt>
    <dgm:pt modelId="{1B790049-F385-40D2-A29C-E98F2FBC1B92}" type="pres">
      <dgm:prSet presAssocID="{104E2955-533F-4F65-A6EC-A5C09F9FECB9}" presName="connTx" presStyleLbl="parChTrans1D2" presStyleIdx="2" presStyleCnt="7"/>
      <dgm:spPr/>
      <dgm:t>
        <a:bodyPr/>
        <a:lstStyle/>
        <a:p>
          <a:endParaRPr lang="en-US"/>
        </a:p>
      </dgm:t>
    </dgm:pt>
    <dgm:pt modelId="{7ED61A00-03B4-49A5-8916-E0054A7D0837}" type="pres">
      <dgm:prSet presAssocID="{723FA9A8-0259-439B-B329-BE5B3B896F73}" presName="root2" presStyleCnt="0"/>
      <dgm:spPr/>
    </dgm:pt>
    <dgm:pt modelId="{4481D148-58D8-467C-95FE-CFF1AE469194}" type="pres">
      <dgm:prSet presAssocID="{723FA9A8-0259-439B-B329-BE5B3B896F73}" presName="LevelTwoTextNode" presStyleLbl="node2" presStyleIdx="2" presStyleCnt="7">
        <dgm:presLayoutVars>
          <dgm:chPref val="3"/>
        </dgm:presLayoutVars>
      </dgm:prSet>
      <dgm:spPr/>
      <dgm:t>
        <a:bodyPr/>
        <a:lstStyle/>
        <a:p>
          <a:endParaRPr lang="en-US"/>
        </a:p>
      </dgm:t>
    </dgm:pt>
    <dgm:pt modelId="{80AB8F0A-A94B-4E9E-BA62-64ADDD636A8C}" type="pres">
      <dgm:prSet presAssocID="{723FA9A8-0259-439B-B329-BE5B3B896F73}" presName="level3hierChild" presStyleCnt="0"/>
      <dgm:spPr/>
    </dgm:pt>
    <dgm:pt modelId="{FD6F4480-1781-4FB3-9921-7A1B32EE8859}" type="pres">
      <dgm:prSet presAssocID="{E9949CA8-B64A-4E20-91C8-3ADD0DC2A1C9}" presName="conn2-1" presStyleLbl="parChTrans1D2" presStyleIdx="3" presStyleCnt="7"/>
      <dgm:spPr/>
      <dgm:t>
        <a:bodyPr/>
        <a:lstStyle/>
        <a:p>
          <a:endParaRPr lang="en-US"/>
        </a:p>
      </dgm:t>
    </dgm:pt>
    <dgm:pt modelId="{EA4F0542-8D93-43C3-B2C2-ADBD39BCB003}" type="pres">
      <dgm:prSet presAssocID="{E9949CA8-B64A-4E20-91C8-3ADD0DC2A1C9}" presName="connTx" presStyleLbl="parChTrans1D2" presStyleIdx="3" presStyleCnt="7"/>
      <dgm:spPr/>
      <dgm:t>
        <a:bodyPr/>
        <a:lstStyle/>
        <a:p>
          <a:endParaRPr lang="en-US"/>
        </a:p>
      </dgm:t>
    </dgm:pt>
    <dgm:pt modelId="{3AA7218F-0568-48C1-B3FE-70D813F513BE}" type="pres">
      <dgm:prSet presAssocID="{E7AD2F4D-4852-48A4-8B11-0C8B5AD0ECEE}" presName="root2" presStyleCnt="0"/>
      <dgm:spPr/>
    </dgm:pt>
    <dgm:pt modelId="{8D7E4202-D349-4069-AC74-24D0B316914D}" type="pres">
      <dgm:prSet presAssocID="{E7AD2F4D-4852-48A4-8B11-0C8B5AD0ECEE}" presName="LevelTwoTextNode" presStyleLbl="node2" presStyleIdx="3" presStyleCnt="7">
        <dgm:presLayoutVars>
          <dgm:chPref val="3"/>
        </dgm:presLayoutVars>
      </dgm:prSet>
      <dgm:spPr/>
      <dgm:t>
        <a:bodyPr/>
        <a:lstStyle/>
        <a:p>
          <a:endParaRPr lang="en-US"/>
        </a:p>
      </dgm:t>
    </dgm:pt>
    <dgm:pt modelId="{84A1B637-4B94-465C-A66B-1604053F7C66}" type="pres">
      <dgm:prSet presAssocID="{E7AD2F4D-4852-48A4-8B11-0C8B5AD0ECEE}" presName="level3hierChild" presStyleCnt="0"/>
      <dgm:spPr/>
    </dgm:pt>
    <dgm:pt modelId="{5F2A867F-B0DB-464C-87B2-D5E93EA25A37}" type="pres">
      <dgm:prSet presAssocID="{F6878C26-483E-4417-B45A-15EFF078DAD2}" presName="conn2-1" presStyleLbl="parChTrans1D2" presStyleIdx="4" presStyleCnt="7"/>
      <dgm:spPr/>
      <dgm:t>
        <a:bodyPr/>
        <a:lstStyle/>
        <a:p>
          <a:endParaRPr lang="en-US"/>
        </a:p>
      </dgm:t>
    </dgm:pt>
    <dgm:pt modelId="{05008295-58D9-4D68-8F60-F61B6F74F8C7}" type="pres">
      <dgm:prSet presAssocID="{F6878C26-483E-4417-B45A-15EFF078DAD2}" presName="connTx" presStyleLbl="parChTrans1D2" presStyleIdx="4" presStyleCnt="7"/>
      <dgm:spPr/>
      <dgm:t>
        <a:bodyPr/>
        <a:lstStyle/>
        <a:p>
          <a:endParaRPr lang="en-US"/>
        </a:p>
      </dgm:t>
    </dgm:pt>
    <dgm:pt modelId="{9347CDFB-9972-4A3E-BAC8-EFD1E5CE9F20}" type="pres">
      <dgm:prSet presAssocID="{1C03D53B-46C2-4CF7-B8A5-EABB5CAC4C9F}" presName="root2" presStyleCnt="0"/>
      <dgm:spPr/>
    </dgm:pt>
    <dgm:pt modelId="{CA0B9DAC-80DB-439C-9BF0-7A74490B860A}" type="pres">
      <dgm:prSet presAssocID="{1C03D53B-46C2-4CF7-B8A5-EABB5CAC4C9F}" presName="LevelTwoTextNode" presStyleLbl="node2" presStyleIdx="4" presStyleCnt="7">
        <dgm:presLayoutVars>
          <dgm:chPref val="3"/>
        </dgm:presLayoutVars>
      </dgm:prSet>
      <dgm:spPr/>
      <dgm:t>
        <a:bodyPr/>
        <a:lstStyle/>
        <a:p>
          <a:endParaRPr lang="en-US"/>
        </a:p>
      </dgm:t>
    </dgm:pt>
    <dgm:pt modelId="{A11D6639-8F9A-4CD2-89ED-7A8B13B68535}" type="pres">
      <dgm:prSet presAssocID="{1C03D53B-46C2-4CF7-B8A5-EABB5CAC4C9F}" presName="level3hierChild" presStyleCnt="0"/>
      <dgm:spPr/>
    </dgm:pt>
    <dgm:pt modelId="{F5898C31-D1A2-45B4-AD71-C22501D5F96A}" type="pres">
      <dgm:prSet presAssocID="{54805C72-8F7F-4CAA-AA58-C4033CBD9118}" presName="conn2-1" presStyleLbl="parChTrans1D2" presStyleIdx="5" presStyleCnt="7"/>
      <dgm:spPr/>
      <dgm:t>
        <a:bodyPr/>
        <a:lstStyle/>
        <a:p>
          <a:endParaRPr lang="en-US"/>
        </a:p>
      </dgm:t>
    </dgm:pt>
    <dgm:pt modelId="{146E5FD6-2806-43BF-97EC-19A86064E839}" type="pres">
      <dgm:prSet presAssocID="{54805C72-8F7F-4CAA-AA58-C4033CBD9118}" presName="connTx" presStyleLbl="parChTrans1D2" presStyleIdx="5" presStyleCnt="7"/>
      <dgm:spPr/>
      <dgm:t>
        <a:bodyPr/>
        <a:lstStyle/>
        <a:p>
          <a:endParaRPr lang="en-US"/>
        </a:p>
      </dgm:t>
    </dgm:pt>
    <dgm:pt modelId="{0C8C94D8-D330-47CA-A24C-C4F8C6B84302}" type="pres">
      <dgm:prSet presAssocID="{649004AF-F642-4F9D-A200-1DE599467DDF}" presName="root2" presStyleCnt="0"/>
      <dgm:spPr/>
    </dgm:pt>
    <dgm:pt modelId="{A71E8D9C-16D9-464B-8B80-E78BF279874E}" type="pres">
      <dgm:prSet presAssocID="{649004AF-F642-4F9D-A200-1DE599467DDF}" presName="LevelTwoTextNode" presStyleLbl="node2" presStyleIdx="5" presStyleCnt="7">
        <dgm:presLayoutVars>
          <dgm:chPref val="3"/>
        </dgm:presLayoutVars>
      </dgm:prSet>
      <dgm:spPr/>
      <dgm:t>
        <a:bodyPr/>
        <a:lstStyle/>
        <a:p>
          <a:endParaRPr lang="en-US"/>
        </a:p>
      </dgm:t>
    </dgm:pt>
    <dgm:pt modelId="{42387D1D-0967-4B57-B6EB-47082B05DBCC}" type="pres">
      <dgm:prSet presAssocID="{649004AF-F642-4F9D-A200-1DE599467DDF}" presName="level3hierChild" presStyleCnt="0"/>
      <dgm:spPr/>
    </dgm:pt>
    <dgm:pt modelId="{EF09A5F9-019B-498E-ABA4-57BBCA557142}" type="pres">
      <dgm:prSet presAssocID="{877D85AB-B47C-4A8A-B958-9DED8F5C01E0}" presName="conn2-1" presStyleLbl="parChTrans1D2" presStyleIdx="6" presStyleCnt="7"/>
      <dgm:spPr/>
      <dgm:t>
        <a:bodyPr/>
        <a:lstStyle/>
        <a:p>
          <a:endParaRPr lang="en-US"/>
        </a:p>
      </dgm:t>
    </dgm:pt>
    <dgm:pt modelId="{FF80FA9C-5B77-4DDF-942B-A9609610F6EF}" type="pres">
      <dgm:prSet presAssocID="{877D85AB-B47C-4A8A-B958-9DED8F5C01E0}" presName="connTx" presStyleLbl="parChTrans1D2" presStyleIdx="6" presStyleCnt="7"/>
      <dgm:spPr/>
      <dgm:t>
        <a:bodyPr/>
        <a:lstStyle/>
        <a:p>
          <a:endParaRPr lang="en-US"/>
        </a:p>
      </dgm:t>
    </dgm:pt>
    <dgm:pt modelId="{39BA01C5-60C8-4F1E-814C-E0A8F8CEE161}" type="pres">
      <dgm:prSet presAssocID="{9F85CA3C-8B1E-44B8-A59E-2A9682806853}" presName="root2" presStyleCnt="0"/>
      <dgm:spPr/>
    </dgm:pt>
    <dgm:pt modelId="{FA5112F6-95E1-494E-9A70-A146BE44220F}" type="pres">
      <dgm:prSet presAssocID="{9F85CA3C-8B1E-44B8-A59E-2A9682806853}" presName="LevelTwoTextNode" presStyleLbl="node2" presStyleIdx="6" presStyleCnt="7">
        <dgm:presLayoutVars>
          <dgm:chPref val="3"/>
        </dgm:presLayoutVars>
      </dgm:prSet>
      <dgm:spPr/>
      <dgm:t>
        <a:bodyPr/>
        <a:lstStyle/>
        <a:p>
          <a:endParaRPr lang="en-US"/>
        </a:p>
      </dgm:t>
    </dgm:pt>
    <dgm:pt modelId="{3650B20F-F4A8-4A00-AC0B-0F7AA252BC5B}" type="pres">
      <dgm:prSet presAssocID="{9F85CA3C-8B1E-44B8-A59E-2A9682806853}" presName="level3hierChild" presStyleCnt="0"/>
      <dgm:spPr/>
    </dgm:pt>
  </dgm:ptLst>
  <dgm:cxnLst>
    <dgm:cxn modelId="{AB337DC8-6C9E-472E-8E93-3B8D44D29852}" type="presOf" srcId="{D5AC4FD8-070C-4865-A66C-53A32AC68386}" destId="{B3F4A5DC-ADFF-4B68-A0FA-B92D72BCD3F7}" srcOrd="1" destOrd="0" presId="urn:microsoft.com/office/officeart/2008/layout/HorizontalMultiLevelHierarchy"/>
    <dgm:cxn modelId="{9E6AEE0E-0DA1-4815-8BA5-9F95829263C0}" type="presOf" srcId="{104E2955-533F-4F65-A6EC-A5C09F9FECB9}" destId="{119C7C9D-0B32-4D07-81AE-0A70467D3A15}" srcOrd="0" destOrd="0" presId="urn:microsoft.com/office/officeart/2008/layout/HorizontalMultiLevelHierarchy"/>
    <dgm:cxn modelId="{0D5E4F6E-0145-49F2-8A88-857954F38938}" type="presOf" srcId="{E7AD2F4D-4852-48A4-8B11-0C8B5AD0ECEE}" destId="{8D7E4202-D349-4069-AC74-24D0B316914D}" srcOrd="0" destOrd="0" presId="urn:microsoft.com/office/officeart/2008/layout/HorizontalMultiLevelHierarchy"/>
    <dgm:cxn modelId="{3FD8541A-7312-4371-9C31-A2381F3A4F80}" srcId="{ABA94078-415A-4746-B338-0DE50D167765}" destId="{9DA6BCFE-D6F4-42F1-86B5-9DF688E59482}" srcOrd="0" destOrd="0" parTransId="{09F386EB-C454-4E92-A7A4-FF95775C2FC7}" sibTransId="{622BBEA8-40AB-46F9-8390-D608F44177A5}"/>
    <dgm:cxn modelId="{BF8B83AD-8E7B-4079-98E2-CCE0365A4C2B}" type="presOf" srcId="{E9949CA8-B64A-4E20-91C8-3ADD0DC2A1C9}" destId="{FD6F4480-1781-4FB3-9921-7A1B32EE8859}" srcOrd="0" destOrd="0" presId="urn:microsoft.com/office/officeart/2008/layout/HorizontalMultiLevelHierarchy"/>
    <dgm:cxn modelId="{1C4D26F5-4272-465F-ABE3-0C68299E8B0E}" type="presOf" srcId="{877D85AB-B47C-4A8A-B958-9DED8F5C01E0}" destId="{EF09A5F9-019B-498E-ABA4-57BBCA557142}" srcOrd="0" destOrd="0" presId="urn:microsoft.com/office/officeart/2008/layout/HorizontalMultiLevelHierarchy"/>
    <dgm:cxn modelId="{8F5D71C3-D669-44F7-BDE7-6F1BBE9BA5D5}" type="presOf" srcId="{F6878C26-483E-4417-B45A-15EFF078DAD2}" destId="{5F2A867F-B0DB-464C-87B2-D5E93EA25A37}" srcOrd="0" destOrd="0" presId="urn:microsoft.com/office/officeart/2008/layout/HorizontalMultiLevelHierarchy"/>
    <dgm:cxn modelId="{DB73A961-E223-4A4D-B5D3-03543845027A}" srcId="{ABA94078-415A-4746-B338-0DE50D167765}" destId="{E7AD2F4D-4852-48A4-8B11-0C8B5AD0ECEE}" srcOrd="3" destOrd="0" parTransId="{E9949CA8-B64A-4E20-91C8-3ADD0DC2A1C9}" sibTransId="{32A18F40-8783-43D7-B4C1-00590BB46F41}"/>
    <dgm:cxn modelId="{6B5928EF-413F-4E8A-A1A8-E86518542005}" type="presOf" srcId="{9F85CA3C-8B1E-44B8-A59E-2A9682806853}" destId="{FA5112F6-95E1-494E-9A70-A146BE44220F}" srcOrd="0" destOrd="0" presId="urn:microsoft.com/office/officeart/2008/layout/HorizontalMultiLevelHierarchy"/>
    <dgm:cxn modelId="{3DFE370E-8A03-4ABB-8EB4-94067ADCF260}" srcId="{ABA94078-415A-4746-B338-0DE50D167765}" destId="{649004AF-F642-4F9D-A200-1DE599467DDF}" srcOrd="5" destOrd="0" parTransId="{54805C72-8F7F-4CAA-AA58-C4033CBD9118}" sibTransId="{A0925064-1AB6-404A-BECA-3829C879881E}"/>
    <dgm:cxn modelId="{F26DB6FA-908B-42DB-8F2E-BA11E6D1EBC9}" type="presOf" srcId="{09F386EB-C454-4E92-A7A4-FF95775C2FC7}" destId="{400DDB8E-F8A6-4E8A-97E8-357DD86F9704}"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F4E5B0A8-0CAD-47F8-B3DF-EF868DCE9637}" type="presOf" srcId="{54805C72-8F7F-4CAA-AA58-C4033CBD9118}" destId="{146E5FD6-2806-43BF-97EC-19A86064E839}" srcOrd="1" destOrd="0" presId="urn:microsoft.com/office/officeart/2008/layout/HorizontalMultiLevelHierarchy"/>
    <dgm:cxn modelId="{EA37B94C-4964-452D-A11A-034334B669D2}" type="presOf" srcId="{649004AF-F642-4F9D-A200-1DE599467DDF}" destId="{A71E8D9C-16D9-464B-8B80-E78BF279874E}" srcOrd="0" destOrd="0" presId="urn:microsoft.com/office/officeart/2008/layout/HorizontalMultiLevelHierarchy"/>
    <dgm:cxn modelId="{35C36E3D-4168-4C5F-AFFA-7C5C7777163E}" srcId="{ABA94078-415A-4746-B338-0DE50D167765}" destId="{4777E599-580D-4111-9967-E9007FBD732E}" srcOrd="1" destOrd="0" parTransId="{D5AC4FD8-070C-4865-A66C-53A32AC68386}" sibTransId="{2B1D1E92-CFBD-4587-B062-82927EF8FF3B}"/>
    <dgm:cxn modelId="{0F16074B-B366-4029-934B-31B3D4ECFA31}" srcId="{ABA94078-415A-4746-B338-0DE50D167765}" destId="{9F85CA3C-8B1E-44B8-A59E-2A9682806853}" srcOrd="6" destOrd="0" parTransId="{877D85AB-B47C-4A8A-B958-9DED8F5C01E0}" sibTransId="{43D891D0-250C-4205-BB6A-2CBB566F7719}"/>
    <dgm:cxn modelId="{E44BED7D-6740-4745-89CC-22974B712FB9}" srcId="{ABA94078-415A-4746-B338-0DE50D167765}" destId="{723FA9A8-0259-439B-B329-BE5B3B896F73}" srcOrd="2" destOrd="0" parTransId="{104E2955-533F-4F65-A6EC-A5C09F9FECB9}" sibTransId="{5D65ED31-CF69-48F3-9A8D-61ABFC6CDA4E}"/>
    <dgm:cxn modelId="{338FE06E-006A-4908-9E3B-4D3367BE48C2}" type="presOf" srcId="{D5AC4FD8-070C-4865-A66C-53A32AC68386}" destId="{0C220F30-9CF8-4DB8-86E7-CDF471D20870}" srcOrd="0" destOrd="0" presId="urn:microsoft.com/office/officeart/2008/layout/HorizontalMultiLevelHierarchy"/>
    <dgm:cxn modelId="{DDFBE838-53B1-4CB8-9DC0-654359C05CF1}" type="presOf" srcId="{9DA6BCFE-D6F4-42F1-86B5-9DF688E59482}" destId="{35B34161-EB22-4BEF-8383-D468395B700D}" srcOrd="0" destOrd="0" presId="urn:microsoft.com/office/officeart/2008/layout/HorizontalMultiLevelHierarchy"/>
    <dgm:cxn modelId="{BCBFA7C1-DE56-427E-BAAA-ED4E4A24DEF9}" type="presOf" srcId="{4777E599-580D-4111-9967-E9007FBD732E}" destId="{91AC151A-A48B-4C49-B50D-6CDF08005D53}" srcOrd="0" destOrd="0" presId="urn:microsoft.com/office/officeart/2008/layout/HorizontalMultiLevelHierarchy"/>
    <dgm:cxn modelId="{1896F3FC-3DCB-4758-8FFC-C29E6D7B0970}" type="presOf" srcId="{723FA9A8-0259-439B-B329-BE5B3B896F73}" destId="{4481D148-58D8-467C-95FE-CFF1AE469194}" srcOrd="0" destOrd="0" presId="urn:microsoft.com/office/officeart/2008/layout/HorizontalMultiLevelHierarchy"/>
    <dgm:cxn modelId="{CCEF1731-7DFF-406C-AAFB-A0B5A5F40064}" type="presOf" srcId="{1C03D53B-46C2-4CF7-B8A5-EABB5CAC4C9F}" destId="{CA0B9DAC-80DB-439C-9BF0-7A74490B860A}" srcOrd="0" destOrd="0" presId="urn:microsoft.com/office/officeart/2008/layout/HorizontalMultiLevelHierarchy"/>
    <dgm:cxn modelId="{CCFAB8D1-1631-4416-8499-538505C2D9CA}" type="presOf" srcId="{F6878C26-483E-4417-B45A-15EFF078DAD2}" destId="{05008295-58D9-4D68-8F60-F61B6F74F8C7}" srcOrd="1" destOrd="0" presId="urn:microsoft.com/office/officeart/2008/layout/HorizontalMultiLevelHierarchy"/>
    <dgm:cxn modelId="{B2210094-9D0B-48DE-A648-4EA194F4007C}" srcId="{ABA94078-415A-4746-B338-0DE50D167765}" destId="{1C03D53B-46C2-4CF7-B8A5-EABB5CAC4C9F}" srcOrd="4" destOrd="0" parTransId="{F6878C26-483E-4417-B45A-15EFF078DAD2}" sibTransId="{3A15235D-E308-4099-9F0A-9C3B44DDF635}"/>
    <dgm:cxn modelId="{A9034043-CDBD-42C0-9DEB-AD4DA3BF5E0E}" type="presOf" srcId="{E9949CA8-B64A-4E20-91C8-3ADD0DC2A1C9}" destId="{EA4F0542-8D93-43C3-B2C2-ADBD39BCB003}" srcOrd="1" destOrd="0" presId="urn:microsoft.com/office/officeart/2008/layout/HorizontalMultiLevelHierarchy"/>
    <dgm:cxn modelId="{51653825-3090-4831-8ED2-D08031660676}" type="presOf" srcId="{EDBCEC8A-07C4-4A69-9C95-ACF10DED2E8E}" destId="{63C62DD7-9330-4621-8BB0-F09194295312}" srcOrd="0" destOrd="0" presId="urn:microsoft.com/office/officeart/2008/layout/HorizontalMultiLevelHierarchy"/>
    <dgm:cxn modelId="{0D386679-7A59-4BAB-AD7E-BA0D38A583F2}" type="presOf" srcId="{877D85AB-B47C-4A8A-B958-9DED8F5C01E0}" destId="{FF80FA9C-5B77-4DDF-942B-A9609610F6EF}" srcOrd="1" destOrd="0" presId="urn:microsoft.com/office/officeart/2008/layout/HorizontalMultiLevelHierarchy"/>
    <dgm:cxn modelId="{1B1CD38D-C8CE-4C68-AC66-068DF4A30748}" type="presOf" srcId="{ABA94078-415A-4746-B338-0DE50D167765}" destId="{58CCF708-F1AC-4488-8F63-38C6CF29B93E}" srcOrd="0" destOrd="0" presId="urn:microsoft.com/office/officeart/2008/layout/HorizontalMultiLevelHierarchy"/>
    <dgm:cxn modelId="{D8F19D8E-F691-4228-84C7-71792248F3DE}" type="presOf" srcId="{104E2955-533F-4F65-A6EC-A5C09F9FECB9}" destId="{1B790049-F385-40D2-A29C-E98F2FBC1B92}" srcOrd="1" destOrd="0" presId="urn:microsoft.com/office/officeart/2008/layout/HorizontalMultiLevelHierarchy"/>
    <dgm:cxn modelId="{13E2D89E-9B1B-49F7-B318-DC36A90B3EFC}" type="presOf" srcId="{54805C72-8F7F-4CAA-AA58-C4033CBD9118}" destId="{F5898C31-D1A2-45B4-AD71-C22501D5F96A}" srcOrd="0" destOrd="0" presId="urn:microsoft.com/office/officeart/2008/layout/HorizontalMultiLevelHierarchy"/>
    <dgm:cxn modelId="{15FE27A4-33B0-46F9-87E0-F9DC7DBF3D93}" type="presOf" srcId="{09F386EB-C454-4E92-A7A4-FF95775C2FC7}" destId="{E3362AAA-498A-42FA-82A7-757DB84748E3}" srcOrd="0" destOrd="0" presId="urn:microsoft.com/office/officeart/2008/layout/HorizontalMultiLevelHierarchy"/>
    <dgm:cxn modelId="{B9C5B455-23C1-470C-94E9-196E423F311D}" type="presParOf" srcId="{63C62DD7-9330-4621-8BB0-F09194295312}" destId="{D283DCFB-8010-47B3-A09B-8CFCF3F60C79}" srcOrd="0" destOrd="0" presId="urn:microsoft.com/office/officeart/2008/layout/HorizontalMultiLevelHierarchy"/>
    <dgm:cxn modelId="{382C249C-E967-400C-9DB1-AEC4D2E3E0FE}" type="presParOf" srcId="{D283DCFB-8010-47B3-A09B-8CFCF3F60C79}" destId="{58CCF708-F1AC-4488-8F63-38C6CF29B93E}" srcOrd="0" destOrd="0" presId="urn:microsoft.com/office/officeart/2008/layout/HorizontalMultiLevelHierarchy"/>
    <dgm:cxn modelId="{98567219-B412-40D0-BA71-AD87C4198C69}" type="presParOf" srcId="{D283DCFB-8010-47B3-A09B-8CFCF3F60C79}" destId="{B2FE81D5-E6DA-419B-9147-3A4D44EE742E}" srcOrd="1" destOrd="0" presId="urn:microsoft.com/office/officeart/2008/layout/HorizontalMultiLevelHierarchy"/>
    <dgm:cxn modelId="{8597029B-2B83-47F8-B42A-F0639C3D5512}" type="presParOf" srcId="{B2FE81D5-E6DA-419B-9147-3A4D44EE742E}" destId="{E3362AAA-498A-42FA-82A7-757DB84748E3}" srcOrd="0" destOrd="0" presId="urn:microsoft.com/office/officeart/2008/layout/HorizontalMultiLevelHierarchy"/>
    <dgm:cxn modelId="{474D27D4-4285-4E98-B079-A8597BF2ACC9}" type="presParOf" srcId="{E3362AAA-498A-42FA-82A7-757DB84748E3}" destId="{400DDB8E-F8A6-4E8A-97E8-357DD86F9704}" srcOrd="0" destOrd="0" presId="urn:microsoft.com/office/officeart/2008/layout/HorizontalMultiLevelHierarchy"/>
    <dgm:cxn modelId="{828BCBC5-C939-4298-8369-3B1AFCBDAAA7}" type="presParOf" srcId="{B2FE81D5-E6DA-419B-9147-3A4D44EE742E}" destId="{DC6E1297-9055-401C-8635-694E35BBF3F7}" srcOrd="1" destOrd="0" presId="urn:microsoft.com/office/officeart/2008/layout/HorizontalMultiLevelHierarchy"/>
    <dgm:cxn modelId="{A7711B66-216E-4466-A47D-5B73A0A147DF}" type="presParOf" srcId="{DC6E1297-9055-401C-8635-694E35BBF3F7}" destId="{35B34161-EB22-4BEF-8383-D468395B700D}" srcOrd="0" destOrd="0" presId="urn:microsoft.com/office/officeart/2008/layout/HorizontalMultiLevelHierarchy"/>
    <dgm:cxn modelId="{05E6C7A4-85F7-4EC1-B658-3D449798C53B}" type="presParOf" srcId="{DC6E1297-9055-401C-8635-694E35BBF3F7}" destId="{156155A1-1FE7-4B4A-83B6-3E386EDCB2E7}" srcOrd="1" destOrd="0" presId="urn:microsoft.com/office/officeart/2008/layout/HorizontalMultiLevelHierarchy"/>
    <dgm:cxn modelId="{630E0D4D-E4EA-4225-B72A-0B0F2F917D2B}" type="presParOf" srcId="{B2FE81D5-E6DA-419B-9147-3A4D44EE742E}" destId="{0C220F30-9CF8-4DB8-86E7-CDF471D20870}" srcOrd="2" destOrd="0" presId="urn:microsoft.com/office/officeart/2008/layout/HorizontalMultiLevelHierarchy"/>
    <dgm:cxn modelId="{0A3020C8-34E4-41EF-BEB3-476CB2A1A5D7}" type="presParOf" srcId="{0C220F30-9CF8-4DB8-86E7-CDF471D20870}" destId="{B3F4A5DC-ADFF-4B68-A0FA-B92D72BCD3F7}" srcOrd="0" destOrd="0" presId="urn:microsoft.com/office/officeart/2008/layout/HorizontalMultiLevelHierarchy"/>
    <dgm:cxn modelId="{C13CD4CD-1678-414B-B7F9-D47667967CC1}" type="presParOf" srcId="{B2FE81D5-E6DA-419B-9147-3A4D44EE742E}" destId="{CDB19A18-4A52-439F-80D8-7B0E006C1B26}" srcOrd="3" destOrd="0" presId="urn:microsoft.com/office/officeart/2008/layout/HorizontalMultiLevelHierarchy"/>
    <dgm:cxn modelId="{824C091A-C06B-4B19-A101-99866B5DB4D9}" type="presParOf" srcId="{CDB19A18-4A52-439F-80D8-7B0E006C1B26}" destId="{91AC151A-A48B-4C49-B50D-6CDF08005D53}" srcOrd="0" destOrd="0" presId="urn:microsoft.com/office/officeart/2008/layout/HorizontalMultiLevelHierarchy"/>
    <dgm:cxn modelId="{EB1146A3-C924-4FE9-80CD-D35CC33D88BB}" type="presParOf" srcId="{CDB19A18-4A52-439F-80D8-7B0E006C1B26}" destId="{2BDA39B9-AA6E-4BF0-A1B3-65A80998F018}" srcOrd="1" destOrd="0" presId="urn:microsoft.com/office/officeart/2008/layout/HorizontalMultiLevelHierarchy"/>
    <dgm:cxn modelId="{070FC1BC-CFC6-46C3-8A37-0FA6B93AEB30}" type="presParOf" srcId="{B2FE81D5-E6DA-419B-9147-3A4D44EE742E}" destId="{119C7C9D-0B32-4D07-81AE-0A70467D3A15}" srcOrd="4" destOrd="0" presId="urn:microsoft.com/office/officeart/2008/layout/HorizontalMultiLevelHierarchy"/>
    <dgm:cxn modelId="{D36277AB-2495-46E4-8028-B1B056F04D91}" type="presParOf" srcId="{119C7C9D-0B32-4D07-81AE-0A70467D3A15}" destId="{1B790049-F385-40D2-A29C-E98F2FBC1B92}" srcOrd="0" destOrd="0" presId="urn:microsoft.com/office/officeart/2008/layout/HorizontalMultiLevelHierarchy"/>
    <dgm:cxn modelId="{10BFC606-5D60-4FCF-8AB6-C6EE147D1163}" type="presParOf" srcId="{B2FE81D5-E6DA-419B-9147-3A4D44EE742E}" destId="{7ED61A00-03B4-49A5-8916-E0054A7D0837}" srcOrd="5" destOrd="0" presId="urn:microsoft.com/office/officeart/2008/layout/HorizontalMultiLevelHierarchy"/>
    <dgm:cxn modelId="{BAC8D0D6-38AE-4EC8-86A9-82E11C9134E8}" type="presParOf" srcId="{7ED61A00-03B4-49A5-8916-E0054A7D0837}" destId="{4481D148-58D8-467C-95FE-CFF1AE469194}" srcOrd="0" destOrd="0" presId="urn:microsoft.com/office/officeart/2008/layout/HorizontalMultiLevelHierarchy"/>
    <dgm:cxn modelId="{9920A28A-A93E-49F3-B6CB-972C813FCD7B}" type="presParOf" srcId="{7ED61A00-03B4-49A5-8916-E0054A7D0837}" destId="{80AB8F0A-A94B-4E9E-BA62-64ADDD636A8C}" srcOrd="1" destOrd="0" presId="urn:microsoft.com/office/officeart/2008/layout/HorizontalMultiLevelHierarchy"/>
    <dgm:cxn modelId="{EB305966-490E-488B-AC8A-3A02937072C5}" type="presParOf" srcId="{B2FE81D5-E6DA-419B-9147-3A4D44EE742E}" destId="{FD6F4480-1781-4FB3-9921-7A1B32EE8859}" srcOrd="6" destOrd="0" presId="urn:microsoft.com/office/officeart/2008/layout/HorizontalMultiLevelHierarchy"/>
    <dgm:cxn modelId="{93A3076F-EB4A-48CC-A2C3-C946C8A73683}" type="presParOf" srcId="{FD6F4480-1781-4FB3-9921-7A1B32EE8859}" destId="{EA4F0542-8D93-43C3-B2C2-ADBD39BCB003}" srcOrd="0" destOrd="0" presId="urn:microsoft.com/office/officeart/2008/layout/HorizontalMultiLevelHierarchy"/>
    <dgm:cxn modelId="{44F76D3E-BF52-4D3E-9ECF-EB008CAE0E2C}" type="presParOf" srcId="{B2FE81D5-E6DA-419B-9147-3A4D44EE742E}" destId="{3AA7218F-0568-48C1-B3FE-70D813F513BE}" srcOrd="7" destOrd="0" presId="urn:microsoft.com/office/officeart/2008/layout/HorizontalMultiLevelHierarchy"/>
    <dgm:cxn modelId="{FAE3BEC8-4272-4869-9E1A-B52FD6B7294D}" type="presParOf" srcId="{3AA7218F-0568-48C1-B3FE-70D813F513BE}" destId="{8D7E4202-D349-4069-AC74-24D0B316914D}" srcOrd="0" destOrd="0" presId="urn:microsoft.com/office/officeart/2008/layout/HorizontalMultiLevelHierarchy"/>
    <dgm:cxn modelId="{C8770587-4343-44E4-8BC7-998737B2441D}" type="presParOf" srcId="{3AA7218F-0568-48C1-B3FE-70D813F513BE}" destId="{84A1B637-4B94-465C-A66B-1604053F7C66}" srcOrd="1" destOrd="0" presId="urn:microsoft.com/office/officeart/2008/layout/HorizontalMultiLevelHierarchy"/>
    <dgm:cxn modelId="{62762B12-0731-4C31-A15C-AD9160542304}" type="presParOf" srcId="{B2FE81D5-E6DA-419B-9147-3A4D44EE742E}" destId="{5F2A867F-B0DB-464C-87B2-D5E93EA25A37}" srcOrd="8" destOrd="0" presId="urn:microsoft.com/office/officeart/2008/layout/HorizontalMultiLevelHierarchy"/>
    <dgm:cxn modelId="{78D5C13E-73B7-48F0-A480-3D85C7D516B7}" type="presParOf" srcId="{5F2A867F-B0DB-464C-87B2-D5E93EA25A37}" destId="{05008295-58D9-4D68-8F60-F61B6F74F8C7}" srcOrd="0" destOrd="0" presId="urn:microsoft.com/office/officeart/2008/layout/HorizontalMultiLevelHierarchy"/>
    <dgm:cxn modelId="{08AC1922-0B9B-4268-B746-1B7029E130E8}" type="presParOf" srcId="{B2FE81D5-E6DA-419B-9147-3A4D44EE742E}" destId="{9347CDFB-9972-4A3E-BAC8-EFD1E5CE9F20}" srcOrd="9" destOrd="0" presId="urn:microsoft.com/office/officeart/2008/layout/HorizontalMultiLevelHierarchy"/>
    <dgm:cxn modelId="{7FC9F3EB-6269-4CD6-ABE0-6D962DA10E22}" type="presParOf" srcId="{9347CDFB-9972-4A3E-BAC8-EFD1E5CE9F20}" destId="{CA0B9DAC-80DB-439C-9BF0-7A74490B860A}" srcOrd="0" destOrd="0" presId="urn:microsoft.com/office/officeart/2008/layout/HorizontalMultiLevelHierarchy"/>
    <dgm:cxn modelId="{B8E55831-6E17-4041-89DF-B81EB8DF5401}" type="presParOf" srcId="{9347CDFB-9972-4A3E-BAC8-EFD1E5CE9F20}" destId="{A11D6639-8F9A-4CD2-89ED-7A8B13B68535}" srcOrd="1" destOrd="0" presId="urn:microsoft.com/office/officeart/2008/layout/HorizontalMultiLevelHierarchy"/>
    <dgm:cxn modelId="{7869D707-9420-43E7-8570-88AB4A890BF4}" type="presParOf" srcId="{B2FE81D5-E6DA-419B-9147-3A4D44EE742E}" destId="{F5898C31-D1A2-45B4-AD71-C22501D5F96A}" srcOrd="10" destOrd="0" presId="urn:microsoft.com/office/officeart/2008/layout/HorizontalMultiLevelHierarchy"/>
    <dgm:cxn modelId="{F4BE7AF0-60CC-4148-A9D8-EA7D0976F5C1}" type="presParOf" srcId="{F5898C31-D1A2-45B4-AD71-C22501D5F96A}" destId="{146E5FD6-2806-43BF-97EC-19A86064E839}" srcOrd="0" destOrd="0" presId="urn:microsoft.com/office/officeart/2008/layout/HorizontalMultiLevelHierarchy"/>
    <dgm:cxn modelId="{6F74A66D-B846-4269-9145-07F2F3C235D3}" type="presParOf" srcId="{B2FE81D5-E6DA-419B-9147-3A4D44EE742E}" destId="{0C8C94D8-D330-47CA-A24C-C4F8C6B84302}" srcOrd="11" destOrd="0" presId="urn:microsoft.com/office/officeart/2008/layout/HorizontalMultiLevelHierarchy"/>
    <dgm:cxn modelId="{B7693562-B93F-4CA6-88D6-F2882CE3DE02}" type="presParOf" srcId="{0C8C94D8-D330-47CA-A24C-C4F8C6B84302}" destId="{A71E8D9C-16D9-464B-8B80-E78BF279874E}" srcOrd="0" destOrd="0" presId="urn:microsoft.com/office/officeart/2008/layout/HorizontalMultiLevelHierarchy"/>
    <dgm:cxn modelId="{792EC041-93B6-45A4-9980-3A6EF0EF289F}" type="presParOf" srcId="{0C8C94D8-D330-47CA-A24C-C4F8C6B84302}" destId="{42387D1D-0967-4B57-B6EB-47082B05DBCC}" srcOrd="1" destOrd="0" presId="urn:microsoft.com/office/officeart/2008/layout/HorizontalMultiLevelHierarchy"/>
    <dgm:cxn modelId="{B24E9A58-DB36-4AAC-86AC-36E0C10A9A4F}" type="presParOf" srcId="{B2FE81D5-E6DA-419B-9147-3A4D44EE742E}" destId="{EF09A5F9-019B-498E-ABA4-57BBCA557142}" srcOrd="12" destOrd="0" presId="urn:microsoft.com/office/officeart/2008/layout/HorizontalMultiLevelHierarchy"/>
    <dgm:cxn modelId="{EDB91B26-7B89-4BDE-90AD-F861C48217CD}" type="presParOf" srcId="{EF09A5F9-019B-498E-ABA4-57BBCA557142}" destId="{FF80FA9C-5B77-4DDF-942B-A9609610F6EF}" srcOrd="0" destOrd="0" presId="urn:microsoft.com/office/officeart/2008/layout/HorizontalMultiLevelHierarchy"/>
    <dgm:cxn modelId="{4C6CD75C-0C45-4759-B115-416C56A5A06A}" type="presParOf" srcId="{B2FE81D5-E6DA-419B-9147-3A4D44EE742E}" destId="{39BA01C5-60C8-4F1E-814C-E0A8F8CEE161}" srcOrd="13" destOrd="0" presId="urn:microsoft.com/office/officeart/2008/layout/HorizontalMultiLevelHierarchy"/>
    <dgm:cxn modelId="{11D02A2F-C87B-4184-8EF6-A6EB371002EC}" type="presParOf" srcId="{39BA01C5-60C8-4F1E-814C-E0A8F8CEE161}" destId="{FA5112F6-95E1-494E-9A70-A146BE44220F}" srcOrd="0" destOrd="0" presId="urn:microsoft.com/office/officeart/2008/layout/HorizontalMultiLevelHierarchy"/>
    <dgm:cxn modelId="{6AA5F589-1001-4E6F-AFA3-E1F6354446D8}" type="presParOf" srcId="{39BA01C5-60C8-4F1E-814C-E0A8F8CEE161}" destId="{3650B20F-F4A8-4A00-AC0B-0F7AA252BC5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059368-C166-4E6E-B46F-ED1E56DCDBE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0C1D401-F549-4998-9AC7-34E2E183B0F1}">
      <dgm:prSet phldrT="[Text]" custT="1"/>
      <dgm:spPr>
        <a:solidFill>
          <a:srgbClr val="005695"/>
        </a:solidFill>
      </dgm:spPr>
      <dgm:t>
        <a:bodyPr/>
        <a:lstStyle/>
        <a:p>
          <a:r>
            <a:rPr lang="en-US" sz="1600" dirty="0" smtClean="0"/>
            <a:t>Customer Strategy</a:t>
          </a:r>
          <a:endParaRPr lang="en-US" sz="1600" dirty="0"/>
        </a:p>
      </dgm:t>
    </dgm:pt>
    <dgm:pt modelId="{830C730A-6B27-4CE9-9397-D16CC16549DB}" type="parTrans" cxnId="{013A52E0-D164-44F7-9485-769C0EF9A70F}">
      <dgm:prSet/>
      <dgm:spPr/>
      <dgm:t>
        <a:bodyPr/>
        <a:lstStyle/>
        <a:p>
          <a:endParaRPr lang="en-US" sz="1600"/>
        </a:p>
      </dgm:t>
    </dgm:pt>
    <dgm:pt modelId="{BAF5494C-6E87-4B3F-8CA1-26A7B5CF277B}" type="sibTrans" cxnId="{013A52E0-D164-44F7-9485-769C0EF9A70F}">
      <dgm:prSet/>
      <dgm:spPr/>
      <dgm:t>
        <a:bodyPr/>
        <a:lstStyle/>
        <a:p>
          <a:endParaRPr lang="en-US" sz="1600"/>
        </a:p>
      </dgm:t>
    </dgm:pt>
    <dgm:pt modelId="{91946B35-FB61-4435-B472-27D53F507FC8}">
      <dgm:prSet phldrT="[Text]" custT="1"/>
      <dgm:spPr>
        <a:solidFill>
          <a:srgbClr val="005695"/>
        </a:solidFill>
      </dgm:spPr>
      <dgm:t>
        <a:bodyPr/>
        <a:lstStyle/>
        <a:p>
          <a:r>
            <a:rPr lang="en-US" sz="1600" dirty="0" smtClean="0"/>
            <a:t>IT utilizing SharePoint and/or O365 deployment (hybrid) needing Enterprise search</a:t>
          </a:r>
          <a:endParaRPr lang="en-US" sz="1600" dirty="0"/>
        </a:p>
      </dgm:t>
    </dgm:pt>
    <dgm:pt modelId="{ED21EC8E-332B-48CC-AF85-048623709385}" type="parTrans" cxnId="{60212BDA-C750-4F5C-B910-610C0F401877}">
      <dgm:prSet custT="1"/>
      <dgm:spPr/>
      <dgm:t>
        <a:bodyPr/>
        <a:lstStyle/>
        <a:p>
          <a:endParaRPr lang="en-US" sz="1600"/>
        </a:p>
      </dgm:t>
    </dgm:pt>
    <dgm:pt modelId="{518756EB-1133-4361-A1C0-6E33D981502D}" type="sibTrans" cxnId="{60212BDA-C750-4F5C-B910-610C0F401877}">
      <dgm:prSet/>
      <dgm:spPr/>
      <dgm:t>
        <a:bodyPr/>
        <a:lstStyle/>
        <a:p>
          <a:endParaRPr lang="en-US" sz="1600"/>
        </a:p>
      </dgm:t>
    </dgm:pt>
    <dgm:pt modelId="{4DAA81FC-D276-4622-B64E-8C5ED711DC81}">
      <dgm:prSet phldrT="[Text]" custT="1"/>
      <dgm:spPr>
        <a:solidFill>
          <a:srgbClr val="005695"/>
        </a:solidFill>
      </dgm:spPr>
      <dgm:t>
        <a:bodyPr/>
        <a:lstStyle/>
        <a:p>
          <a:r>
            <a:rPr lang="en-US" sz="1600" dirty="0" smtClean="0"/>
            <a:t>Unified search across Intranet/Extranet/LOB, 3</a:t>
          </a:r>
          <a:r>
            <a:rPr lang="en-US" sz="1600" baseline="30000" dirty="0" smtClean="0"/>
            <a:t>rd</a:t>
          </a:r>
          <a:r>
            <a:rPr lang="en-US" sz="1600" dirty="0" smtClean="0"/>
            <a:t> party CMS, </a:t>
          </a:r>
          <a:r>
            <a:rPr lang="en-US" sz="1600" dirty="0" err="1" smtClean="0"/>
            <a:t>Fileshares</a:t>
          </a:r>
          <a:r>
            <a:rPr lang="en-US" sz="1600" dirty="0" smtClean="0"/>
            <a:t>, etc..</a:t>
          </a:r>
          <a:endParaRPr lang="en-US" sz="1600" dirty="0"/>
        </a:p>
      </dgm:t>
    </dgm:pt>
    <dgm:pt modelId="{94F64C5F-1166-488E-805D-16466C8CDBC9}" type="parTrans" cxnId="{B5EAEBF9-15D7-458C-B4D7-0934FFCDEC72}">
      <dgm:prSet custT="1"/>
      <dgm:spPr/>
      <dgm:t>
        <a:bodyPr/>
        <a:lstStyle/>
        <a:p>
          <a:endParaRPr lang="en-US" sz="1600"/>
        </a:p>
      </dgm:t>
    </dgm:pt>
    <dgm:pt modelId="{D67A08EE-8B73-4942-B6CD-96BA0232649E}" type="sibTrans" cxnId="{B5EAEBF9-15D7-458C-B4D7-0934FFCDEC72}">
      <dgm:prSet/>
      <dgm:spPr/>
      <dgm:t>
        <a:bodyPr/>
        <a:lstStyle/>
        <a:p>
          <a:endParaRPr lang="en-US" sz="1600"/>
        </a:p>
      </dgm:t>
    </dgm:pt>
    <dgm:pt modelId="{2778A411-F16E-4419-A994-B2A6E5EF309E}">
      <dgm:prSet phldrT="[Text]" custT="1"/>
      <dgm:spPr>
        <a:solidFill>
          <a:srgbClr val="00B0F0"/>
        </a:solidFill>
      </dgm:spPr>
      <dgm:t>
        <a:bodyPr/>
        <a:lstStyle/>
        <a:p>
          <a:r>
            <a:rPr lang="en-US" sz="1600" dirty="0" smtClean="0"/>
            <a:t>SharePoint Search</a:t>
          </a:r>
          <a:endParaRPr lang="en-US" sz="1600" dirty="0"/>
        </a:p>
      </dgm:t>
    </dgm:pt>
    <dgm:pt modelId="{AD5E754F-55AD-4C03-869C-EA85A8C15E69}" type="parTrans" cxnId="{7F222293-BFB7-4105-AB19-5889AE627874}">
      <dgm:prSet custT="1"/>
      <dgm:spPr/>
      <dgm:t>
        <a:bodyPr/>
        <a:lstStyle/>
        <a:p>
          <a:endParaRPr lang="en-US" sz="1600"/>
        </a:p>
      </dgm:t>
    </dgm:pt>
    <dgm:pt modelId="{8521F2F8-28E7-4092-A64A-E92DB4D5DB4A}" type="sibTrans" cxnId="{7F222293-BFB7-4105-AB19-5889AE627874}">
      <dgm:prSet/>
      <dgm:spPr/>
      <dgm:t>
        <a:bodyPr/>
        <a:lstStyle/>
        <a:p>
          <a:endParaRPr lang="en-US" sz="1600"/>
        </a:p>
      </dgm:t>
    </dgm:pt>
    <dgm:pt modelId="{B9182AF4-D7C8-41DA-814C-A98616906292}">
      <dgm:prSet phldrT="[Text]" custT="1"/>
      <dgm:spPr>
        <a:solidFill>
          <a:srgbClr val="005695"/>
        </a:solidFill>
      </dgm:spPr>
      <dgm:t>
        <a:bodyPr/>
        <a:lstStyle/>
        <a:p>
          <a:r>
            <a:rPr lang="en-US" sz="1600" dirty="0" smtClean="0"/>
            <a:t>Needs search-as-a-service for building apps and services</a:t>
          </a:r>
          <a:endParaRPr lang="en-US" sz="1600" dirty="0"/>
        </a:p>
      </dgm:t>
    </dgm:pt>
    <dgm:pt modelId="{617A308B-6139-4337-B915-AFB7BB78EA23}" type="parTrans" cxnId="{00986061-7A6F-4E00-B5D8-97625F061DA2}">
      <dgm:prSet custT="1"/>
      <dgm:spPr/>
      <dgm:t>
        <a:bodyPr/>
        <a:lstStyle/>
        <a:p>
          <a:endParaRPr lang="en-US" sz="1600"/>
        </a:p>
      </dgm:t>
    </dgm:pt>
    <dgm:pt modelId="{7E62A0CD-1F48-4377-BB03-1AE5FD4DD2D3}" type="sibTrans" cxnId="{00986061-7A6F-4E00-B5D8-97625F061DA2}">
      <dgm:prSet/>
      <dgm:spPr/>
      <dgm:t>
        <a:bodyPr/>
        <a:lstStyle/>
        <a:p>
          <a:endParaRPr lang="en-US" sz="1600"/>
        </a:p>
      </dgm:t>
    </dgm:pt>
    <dgm:pt modelId="{F5E48451-1291-439A-AACE-51B417FC0454}">
      <dgm:prSet phldrT="[Text]" custT="1"/>
      <dgm:spPr>
        <a:solidFill>
          <a:srgbClr val="FF8C00"/>
        </a:solidFill>
      </dgm:spPr>
      <dgm:t>
        <a:bodyPr/>
        <a:lstStyle/>
        <a:p>
          <a:r>
            <a:rPr lang="en-US" sz="1600" dirty="0" smtClean="0"/>
            <a:t>Azure Search</a:t>
          </a:r>
          <a:endParaRPr lang="en-US" sz="1600" dirty="0"/>
        </a:p>
      </dgm:t>
    </dgm:pt>
    <dgm:pt modelId="{39889D0E-2CB0-4366-8B1A-C78799290D75}" type="parTrans" cxnId="{8D583E7D-9B8A-40C4-A7D9-998AD9B13935}">
      <dgm:prSet custT="1"/>
      <dgm:spPr/>
      <dgm:t>
        <a:bodyPr/>
        <a:lstStyle/>
        <a:p>
          <a:endParaRPr lang="en-US" sz="1600"/>
        </a:p>
      </dgm:t>
    </dgm:pt>
    <dgm:pt modelId="{2C883A82-9773-4684-8282-C174419F800F}" type="sibTrans" cxnId="{8D583E7D-9B8A-40C4-A7D9-998AD9B13935}">
      <dgm:prSet/>
      <dgm:spPr/>
      <dgm:t>
        <a:bodyPr/>
        <a:lstStyle/>
        <a:p>
          <a:endParaRPr lang="en-US" sz="1600"/>
        </a:p>
      </dgm:t>
    </dgm:pt>
    <dgm:pt modelId="{D71E69B1-1192-4739-8BF3-8DFDD02D960E}">
      <dgm:prSet phldrT="[Text]" custT="1"/>
      <dgm:spPr>
        <a:solidFill>
          <a:srgbClr val="00B0F0"/>
        </a:solidFill>
      </dgm:spPr>
      <dgm:t>
        <a:bodyPr/>
        <a:lstStyle/>
        <a:p>
          <a:r>
            <a:rPr lang="en-US" sz="1600" dirty="0" smtClean="0"/>
            <a:t>SharePoint Search</a:t>
          </a:r>
          <a:endParaRPr lang="en-US" sz="1600" dirty="0"/>
        </a:p>
      </dgm:t>
    </dgm:pt>
    <dgm:pt modelId="{EACEF602-7402-4D3D-A67D-4151F913BC46}" type="parTrans" cxnId="{D7DF0F77-61E8-4B23-9DCA-A331B8750985}">
      <dgm:prSet custT="1"/>
      <dgm:spPr/>
      <dgm:t>
        <a:bodyPr/>
        <a:lstStyle/>
        <a:p>
          <a:endParaRPr lang="en-US" sz="1600"/>
        </a:p>
      </dgm:t>
    </dgm:pt>
    <dgm:pt modelId="{39EACB32-E36A-492A-A967-A67E55BF91C0}" type="sibTrans" cxnId="{D7DF0F77-61E8-4B23-9DCA-A331B8750985}">
      <dgm:prSet/>
      <dgm:spPr/>
      <dgm:t>
        <a:bodyPr/>
        <a:lstStyle/>
        <a:p>
          <a:endParaRPr lang="en-US" sz="1600"/>
        </a:p>
      </dgm:t>
    </dgm:pt>
    <dgm:pt modelId="{0990CC55-0E43-4EA6-9548-A3C0D72A609B}">
      <dgm:prSet phldrT="[Text]" custT="1"/>
      <dgm:spPr>
        <a:solidFill>
          <a:srgbClr val="005695"/>
        </a:solidFill>
      </dgm:spPr>
      <dgm:t>
        <a:bodyPr/>
        <a:lstStyle/>
        <a:p>
          <a:r>
            <a:rPr lang="en-US" sz="1600" dirty="0" smtClean="0"/>
            <a:t>Moving on-premises search </a:t>
          </a:r>
          <a:br>
            <a:rPr lang="en-US" sz="1600" dirty="0" smtClean="0"/>
          </a:br>
          <a:r>
            <a:rPr lang="en-US" sz="1600" dirty="0" smtClean="0"/>
            <a:t>(most commonly </a:t>
          </a:r>
          <a:r>
            <a:rPr lang="en-US" sz="1600" dirty="0" err="1" smtClean="0"/>
            <a:t>Lucene</a:t>
          </a:r>
          <a:r>
            <a:rPr lang="en-US" sz="1600" dirty="0" smtClean="0"/>
            <a:t>) to the cloud</a:t>
          </a:r>
          <a:endParaRPr lang="en-US" sz="1600" dirty="0"/>
        </a:p>
      </dgm:t>
    </dgm:pt>
    <dgm:pt modelId="{9202DE73-FF0D-4306-A291-92583E40F1AD}" type="parTrans" cxnId="{325D44F8-C877-41D6-8A8B-66D552115530}">
      <dgm:prSet custT="1"/>
      <dgm:spPr/>
      <dgm:t>
        <a:bodyPr/>
        <a:lstStyle/>
        <a:p>
          <a:endParaRPr lang="en-US" sz="1600"/>
        </a:p>
      </dgm:t>
    </dgm:pt>
    <dgm:pt modelId="{011D7C5B-001A-4093-B2E6-8D506E13C6A5}" type="sibTrans" cxnId="{325D44F8-C877-41D6-8A8B-66D552115530}">
      <dgm:prSet/>
      <dgm:spPr/>
      <dgm:t>
        <a:bodyPr/>
        <a:lstStyle/>
        <a:p>
          <a:endParaRPr lang="en-US" sz="1600"/>
        </a:p>
      </dgm:t>
    </dgm:pt>
    <dgm:pt modelId="{23F1DDD4-18C9-4077-AF79-937C61E41401}">
      <dgm:prSet phldrT="[Text]" custT="1"/>
      <dgm:spPr>
        <a:solidFill>
          <a:srgbClr val="FF8C00"/>
        </a:solidFill>
      </dgm:spPr>
      <dgm:t>
        <a:bodyPr/>
        <a:lstStyle/>
        <a:p>
          <a:r>
            <a:rPr lang="en-US" sz="1600" dirty="0" smtClean="0"/>
            <a:t>Azure Search</a:t>
          </a:r>
          <a:endParaRPr lang="en-US" sz="1600" dirty="0"/>
        </a:p>
      </dgm:t>
    </dgm:pt>
    <dgm:pt modelId="{52453259-6B50-4A0E-B181-11975565F52E}" type="parTrans" cxnId="{DB116671-A2C8-4E9F-B8EF-AF2A2878D57C}">
      <dgm:prSet custT="1"/>
      <dgm:spPr/>
      <dgm:t>
        <a:bodyPr/>
        <a:lstStyle/>
        <a:p>
          <a:endParaRPr lang="en-US" sz="1600"/>
        </a:p>
      </dgm:t>
    </dgm:pt>
    <dgm:pt modelId="{E0337F58-B783-49C8-97A0-4D37BF3299C0}" type="sibTrans" cxnId="{DB116671-A2C8-4E9F-B8EF-AF2A2878D57C}">
      <dgm:prSet/>
      <dgm:spPr/>
      <dgm:t>
        <a:bodyPr/>
        <a:lstStyle/>
        <a:p>
          <a:endParaRPr lang="en-US" sz="1600"/>
        </a:p>
      </dgm:t>
    </dgm:pt>
    <dgm:pt modelId="{BB86DFC3-323C-42C4-8B60-9EED4A4CB6D0}">
      <dgm:prSet phldrT="[Text]" custT="1"/>
      <dgm:spPr>
        <a:solidFill>
          <a:srgbClr val="005695"/>
        </a:solidFill>
      </dgm:spPr>
      <dgm:t>
        <a:bodyPr/>
        <a:lstStyle/>
        <a:p>
          <a:r>
            <a:rPr lang="en-US" sz="1600" dirty="0" smtClean="0"/>
            <a:t>Scenarios: New Cloud E-commerce, User generated content, LOB Apps outside the firewall</a:t>
          </a:r>
          <a:endParaRPr lang="en-US" sz="1600" dirty="0"/>
        </a:p>
      </dgm:t>
    </dgm:pt>
    <dgm:pt modelId="{EB04A4B5-F6A7-4DB8-9CC1-D45DB1968402}" type="parTrans" cxnId="{834A683A-BDA8-41EE-8552-F64BA6283FEF}">
      <dgm:prSet custT="1"/>
      <dgm:spPr/>
      <dgm:t>
        <a:bodyPr/>
        <a:lstStyle/>
        <a:p>
          <a:endParaRPr lang="en-US" sz="1600"/>
        </a:p>
      </dgm:t>
    </dgm:pt>
    <dgm:pt modelId="{ED75ED55-3439-4F9F-A6A8-C61EFF694EAA}" type="sibTrans" cxnId="{834A683A-BDA8-41EE-8552-F64BA6283FEF}">
      <dgm:prSet/>
      <dgm:spPr/>
      <dgm:t>
        <a:bodyPr/>
        <a:lstStyle/>
        <a:p>
          <a:endParaRPr lang="en-US" sz="1600"/>
        </a:p>
      </dgm:t>
    </dgm:pt>
    <dgm:pt modelId="{7A9248FC-16A8-4232-8D19-68DB83B601A4}">
      <dgm:prSet phldrT="[Text]" custT="1"/>
      <dgm:spPr>
        <a:solidFill>
          <a:srgbClr val="FF8C00"/>
        </a:solidFill>
      </dgm:spPr>
      <dgm:t>
        <a:bodyPr/>
        <a:lstStyle/>
        <a:p>
          <a:r>
            <a:rPr lang="en-US" sz="1600" dirty="0" smtClean="0"/>
            <a:t>Azure Search</a:t>
          </a:r>
          <a:endParaRPr lang="en-US" sz="1600" dirty="0"/>
        </a:p>
      </dgm:t>
    </dgm:pt>
    <dgm:pt modelId="{81700068-F5DF-4869-88D9-DF930C22A04C}" type="parTrans" cxnId="{2521FE8B-ABB4-459F-B443-49757008C4A7}">
      <dgm:prSet custT="1"/>
      <dgm:spPr/>
      <dgm:t>
        <a:bodyPr/>
        <a:lstStyle/>
        <a:p>
          <a:endParaRPr lang="en-US" sz="1600"/>
        </a:p>
      </dgm:t>
    </dgm:pt>
    <dgm:pt modelId="{F7FED7F9-17EA-4627-9BD6-B83325D541E0}" type="sibTrans" cxnId="{2521FE8B-ABB4-459F-B443-49757008C4A7}">
      <dgm:prSet/>
      <dgm:spPr/>
      <dgm:t>
        <a:bodyPr/>
        <a:lstStyle/>
        <a:p>
          <a:endParaRPr lang="en-US" sz="1600"/>
        </a:p>
      </dgm:t>
    </dgm:pt>
    <dgm:pt modelId="{F488260C-61F8-4C29-B796-D4A701EF67A5}" type="pres">
      <dgm:prSet presAssocID="{C6059368-C166-4E6E-B46F-ED1E56DCDBEC}" presName="diagram" presStyleCnt="0">
        <dgm:presLayoutVars>
          <dgm:chPref val="1"/>
          <dgm:dir/>
          <dgm:animOne val="branch"/>
          <dgm:animLvl val="lvl"/>
          <dgm:resizeHandles val="exact"/>
        </dgm:presLayoutVars>
      </dgm:prSet>
      <dgm:spPr/>
      <dgm:t>
        <a:bodyPr/>
        <a:lstStyle/>
        <a:p>
          <a:endParaRPr lang="en-US"/>
        </a:p>
      </dgm:t>
    </dgm:pt>
    <dgm:pt modelId="{7FBFAD8B-1EF0-4A0B-8F20-58EE20D26EAD}" type="pres">
      <dgm:prSet presAssocID="{70C1D401-F549-4998-9AC7-34E2E183B0F1}" presName="root1" presStyleCnt="0"/>
      <dgm:spPr/>
    </dgm:pt>
    <dgm:pt modelId="{7AB61AA6-157A-4BAF-B08E-627FA79D5692}" type="pres">
      <dgm:prSet presAssocID="{70C1D401-F549-4998-9AC7-34E2E183B0F1}" presName="LevelOneTextNode" presStyleLbl="node0" presStyleIdx="0" presStyleCnt="1" custScaleX="155712" custLinFactX="-100000" custLinFactNeighborX="-150106" custLinFactNeighborY="-2306">
        <dgm:presLayoutVars>
          <dgm:chPref val="3"/>
        </dgm:presLayoutVars>
      </dgm:prSet>
      <dgm:spPr/>
      <dgm:t>
        <a:bodyPr/>
        <a:lstStyle/>
        <a:p>
          <a:endParaRPr lang="en-US"/>
        </a:p>
      </dgm:t>
    </dgm:pt>
    <dgm:pt modelId="{B5752B03-663F-462B-90E9-86C46A7A0067}" type="pres">
      <dgm:prSet presAssocID="{70C1D401-F549-4998-9AC7-34E2E183B0F1}" presName="level2hierChild" presStyleCnt="0"/>
      <dgm:spPr/>
    </dgm:pt>
    <dgm:pt modelId="{86F6C3C3-96E1-4F54-9751-EF18DB912B10}" type="pres">
      <dgm:prSet presAssocID="{ED21EC8E-332B-48CC-AF85-048623709385}" presName="conn2-1" presStyleLbl="parChTrans1D2" presStyleIdx="0" presStyleCnt="5"/>
      <dgm:spPr/>
      <dgm:t>
        <a:bodyPr/>
        <a:lstStyle/>
        <a:p>
          <a:endParaRPr lang="en-US"/>
        </a:p>
      </dgm:t>
    </dgm:pt>
    <dgm:pt modelId="{A0C5BF6F-C077-40D8-AB15-4D62BD52EACA}" type="pres">
      <dgm:prSet presAssocID="{ED21EC8E-332B-48CC-AF85-048623709385}" presName="connTx" presStyleLbl="parChTrans1D2" presStyleIdx="0" presStyleCnt="5"/>
      <dgm:spPr/>
      <dgm:t>
        <a:bodyPr/>
        <a:lstStyle/>
        <a:p>
          <a:endParaRPr lang="en-US"/>
        </a:p>
      </dgm:t>
    </dgm:pt>
    <dgm:pt modelId="{640CF9A2-A8A2-4424-AD46-6BFAD745C71A}" type="pres">
      <dgm:prSet presAssocID="{91946B35-FB61-4435-B472-27D53F507FC8}" presName="root2" presStyleCnt="0"/>
      <dgm:spPr/>
    </dgm:pt>
    <dgm:pt modelId="{80CA71E1-6343-478B-8E30-C76488570D46}" type="pres">
      <dgm:prSet presAssocID="{91946B35-FB61-4435-B472-27D53F507FC8}" presName="LevelTwoTextNode" presStyleLbl="node2" presStyleIdx="0" presStyleCnt="5" custScaleX="377703">
        <dgm:presLayoutVars>
          <dgm:chPref val="3"/>
        </dgm:presLayoutVars>
      </dgm:prSet>
      <dgm:spPr/>
      <dgm:t>
        <a:bodyPr/>
        <a:lstStyle/>
        <a:p>
          <a:endParaRPr lang="en-US"/>
        </a:p>
      </dgm:t>
    </dgm:pt>
    <dgm:pt modelId="{0CD26CC9-A48D-4B81-8D50-34A2A6D2C92E}" type="pres">
      <dgm:prSet presAssocID="{91946B35-FB61-4435-B472-27D53F507FC8}" presName="level3hierChild" presStyleCnt="0"/>
      <dgm:spPr/>
    </dgm:pt>
    <dgm:pt modelId="{D9D4955B-933C-439C-AEC7-C531B72ED1C2}" type="pres">
      <dgm:prSet presAssocID="{EACEF602-7402-4D3D-A67D-4151F913BC46}" presName="conn2-1" presStyleLbl="parChTrans1D3" presStyleIdx="0" presStyleCnt="5"/>
      <dgm:spPr/>
      <dgm:t>
        <a:bodyPr/>
        <a:lstStyle/>
        <a:p>
          <a:endParaRPr lang="en-US"/>
        </a:p>
      </dgm:t>
    </dgm:pt>
    <dgm:pt modelId="{77B66A1A-F847-43AC-9F8F-A550F9167965}" type="pres">
      <dgm:prSet presAssocID="{EACEF602-7402-4D3D-A67D-4151F913BC46}" presName="connTx" presStyleLbl="parChTrans1D3" presStyleIdx="0" presStyleCnt="5"/>
      <dgm:spPr/>
      <dgm:t>
        <a:bodyPr/>
        <a:lstStyle/>
        <a:p>
          <a:endParaRPr lang="en-US"/>
        </a:p>
      </dgm:t>
    </dgm:pt>
    <dgm:pt modelId="{429479C8-AA39-439F-907E-82D71C66CBDC}" type="pres">
      <dgm:prSet presAssocID="{D71E69B1-1192-4739-8BF3-8DFDD02D960E}" presName="root2" presStyleCnt="0"/>
      <dgm:spPr/>
    </dgm:pt>
    <dgm:pt modelId="{A224AD52-13D7-4676-9990-3EBE447CADD2}" type="pres">
      <dgm:prSet presAssocID="{D71E69B1-1192-4739-8BF3-8DFDD02D960E}" presName="LevelTwoTextNode" presStyleLbl="node3" presStyleIdx="0" presStyleCnt="5" custLinFactX="100000" custLinFactNeighborX="155653">
        <dgm:presLayoutVars>
          <dgm:chPref val="3"/>
        </dgm:presLayoutVars>
      </dgm:prSet>
      <dgm:spPr/>
      <dgm:t>
        <a:bodyPr/>
        <a:lstStyle/>
        <a:p>
          <a:endParaRPr lang="en-US"/>
        </a:p>
      </dgm:t>
    </dgm:pt>
    <dgm:pt modelId="{FFBF483B-B4AE-4803-A50A-8EB215ADEE1B}" type="pres">
      <dgm:prSet presAssocID="{D71E69B1-1192-4739-8BF3-8DFDD02D960E}" presName="level3hierChild" presStyleCnt="0"/>
      <dgm:spPr/>
    </dgm:pt>
    <dgm:pt modelId="{369BDDC4-49FB-4C34-9030-404993A1253D}" type="pres">
      <dgm:prSet presAssocID="{94F64C5F-1166-488E-805D-16466C8CDBC9}" presName="conn2-1" presStyleLbl="parChTrans1D2" presStyleIdx="1" presStyleCnt="5"/>
      <dgm:spPr/>
      <dgm:t>
        <a:bodyPr/>
        <a:lstStyle/>
        <a:p>
          <a:endParaRPr lang="en-US"/>
        </a:p>
      </dgm:t>
    </dgm:pt>
    <dgm:pt modelId="{23A88CAE-1B32-49A7-BC80-54063F2638BD}" type="pres">
      <dgm:prSet presAssocID="{94F64C5F-1166-488E-805D-16466C8CDBC9}" presName="connTx" presStyleLbl="parChTrans1D2" presStyleIdx="1" presStyleCnt="5"/>
      <dgm:spPr/>
      <dgm:t>
        <a:bodyPr/>
        <a:lstStyle/>
        <a:p>
          <a:endParaRPr lang="en-US"/>
        </a:p>
      </dgm:t>
    </dgm:pt>
    <dgm:pt modelId="{1321E139-75D4-4BB9-9FBF-2A521C8F6AC2}" type="pres">
      <dgm:prSet presAssocID="{4DAA81FC-D276-4622-B64E-8C5ED711DC81}" presName="root2" presStyleCnt="0"/>
      <dgm:spPr/>
    </dgm:pt>
    <dgm:pt modelId="{9B0F9604-F19E-4BFD-8BEA-D6493A43657A}" type="pres">
      <dgm:prSet presAssocID="{4DAA81FC-D276-4622-B64E-8C5ED711DC81}" presName="LevelTwoTextNode" presStyleLbl="node2" presStyleIdx="1" presStyleCnt="5" custScaleX="377703">
        <dgm:presLayoutVars>
          <dgm:chPref val="3"/>
        </dgm:presLayoutVars>
      </dgm:prSet>
      <dgm:spPr/>
      <dgm:t>
        <a:bodyPr/>
        <a:lstStyle/>
        <a:p>
          <a:endParaRPr lang="en-US"/>
        </a:p>
      </dgm:t>
    </dgm:pt>
    <dgm:pt modelId="{60EC70D2-50C7-4145-8754-867741AAB1EC}" type="pres">
      <dgm:prSet presAssocID="{4DAA81FC-D276-4622-B64E-8C5ED711DC81}" presName="level3hierChild" presStyleCnt="0"/>
      <dgm:spPr/>
    </dgm:pt>
    <dgm:pt modelId="{F80676AA-DE2E-4AFD-93C1-7DACCBB903AA}" type="pres">
      <dgm:prSet presAssocID="{AD5E754F-55AD-4C03-869C-EA85A8C15E69}" presName="conn2-1" presStyleLbl="parChTrans1D3" presStyleIdx="1" presStyleCnt="5"/>
      <dgm:spPr/>
      <dgm:t>
        <a:bodyPr/>
        <a:lstStyle/>
        <a:p>
          <a:endParaRPr lang="en-US"/>
        </a:p>
      </dgm:t>
    </dgm:pt>
    <dgm:pt modelId="{9EEE2724-A596-47BD-AE2D-77A1BF2174A2}" type="pres">
      <dgm:prSet presAssocID="{AD5E754F-55AD-4C03-869C-EA85A8C15E69}" presName="connTx" presStyleLbl="parChTrans1D3" presStyleIdx="1" presStyleCnt="5"/>
      <dgm:spPr/>
      <dgm:t>
        <a:bodyPr/>
        <a:lstStyle/>
        <a:p>
          <a:endParaRPr lang="en-US"/>
        </a:p>
      </dgm:t>
    </dgm:pt>
    <dgm:pt modelId="{4566F355-36D2-4D24-854C-C99CB6997621}" type="pres">
      <dgm:prSet presAssocID="{2778A411-F16E-4419-A994-B2A6E5EF309E}" presName="root2" presStyleCnt="0"/>
      <dgm:spPr/>
    </dgm:pt>
    <dgm:pt modelId="{1CF4FAAC-77DA-470F-943B-A2DD6D0C995E}" type="pres">
      <dgm:prSet presAssocID="{2778A411-F16E-4419-A994-B2A6E5EF309E}" presName="LevelTwoTextNode" presStyleLbl="node3" presStyleIdx="1" presStyleCnt="5" custLinFactX="100000" custLinFactNeighborX="155653">
        <dgm:presLayoutVars>
          <dgm:chPref val="3"/>
        </dgm:presLayoutVars>
      </dgm:prSet>
      <dgm:spPr/>
      <dgm:t>
        <a:bodyPr/>
        <a:lstStyle/>
        <a:p>
          <a:endParaRPr lang="en-US"/>
        </a:p>
      </dgm:t>
    </dgm:pt>
    <dgm:pt modelId="{1D1FF220-DC09-42E3-8D8D-42C2933255A3}" type="pres">
      <dgm:prSet presAssocID="{2778A411-F16E-4419-A994-B2A6E5EF309E}" presName="level3hierChild" presStyleCnt="0"/>
      <dgm:spPr/>
    </dgm:pt>
    <dgm:pt modelId="{F581B964-879D-4887-8B8C-E9F043E1ACEF}" type="pres">
      <dgm:prSet presAssocID="{617A308B-6139-4337-B915-AFB7BB78EA23}" presName="conn2-1" presStyleLbl="parChTrans1D2" presStyleIdx="2" presStyleCnt="5"/>
      <dgm:spPr/>
      <dgm:t>
        <a:bodyPr/>
        <a:lstStyle/>
        <a:p>
          <a:endParaRPr lang="en-US"/>
        </a:p>
      </dgm:t>
    </dgm:pt>
    <dgm:pt modelId="{9FAD0701-F8A7-4427-944F-388FE515A7D1}" type="pres">
      <dgm:prSet presAssocID="{617A308B-6139-4337-B915-AFB7BB78EA23}" presName="connTx" presStyleLbl="parChTrans1D2" presStyleIdx="2" presStyleCnt="5"/>
      <dgm:spPr/>
      <dgm:t>
        <a:bodyPr/>
        <a:lstStyle/>
        <a:p>
          <a:endParaRPr lang="en-US"/>
        </a:p>
      </dgm:t>
    </dgm:pt>
    <dgm:pt modelId="{89E27797-3811-4D6B-A3D2-0FC4E4F5904B}" type="pres">
      <dgm:prSet presAssocID="{B9182AF4-D7C8-41DA-814C-A98616906292}" presName="root2" presStyleCnt="0"/>
      <dgm:spPr/>
    </dgm:pt>
    <dgm:pt modelId="{98FF3CA0-DD97-4AD8-8326-656B83C1F27F}" type="pres">
      <dgm:prSet presAssocID="{B9182AF4-D7C8-41DA-814C-A98616906292}" presName="LevelTwoTextNode" presStyleLbl="node2" presStyleIdx="2" presStyleCnt="5" custScaleX="377703">
        <dgm:presLayoutVars>
          <dgm:chPref val="3"/>
        </dgm:presLayoutVars>
      </dgm:prSet>
      <dgm:spPr/>
      <dgm:t>
        <a:bodyPr/>
        <a:lstStyle/>
        <a:p>
          <a:endParaRPr lang="en-US"/>
        </a:p>
      </dgm:t>
    </dgm:pt>
    <dgm:pt modelId="{90378B34-9D2B-40BC-AECB-8990166E0CED}" type="pres">
      <dgm:prSet presAssocID="{B9182AF4-D7C8-41DA-814C-A98616906292}" presName="level3hierChild" presStyleCnt="0"/>
      <dgm:spPr/>
    </dgm:pt>
    <dgm:pt modelId="{60588C8A-BA61-4F6C-A1BC-69F84DFDF320}" type="pres">
      <dgm:prSet presAssocID="{39889D0E-2CB0-4366-8B1A-C78799290D75}" presName="conn2-1" presStyleLbl="parChTrans1D3" presStyleIdx="2" presStyleCnt="5"/>
      <dgm:spPr/>
      <dgm:t>
        <a:bodyPr/>
        <a:lstStyle/>
        <a:p>
          <a:endParaRPr lang="en-US"/>
        </a:p>
      </dgm:t>
    </dgm:pt>
    <dgm:pt modelId="{5ECFEAD0-40A9-4A3A-8058-5085F095EF10}" type="pres">
      <dgm:prSet presAssocID="{39889D0E-2CB0-4366-8B1A-C78799290D75}" presName="connTx" presStyleLbl="parChTrans1D3" presStyleIdx="2" presStyleCnt="5"/>
      <dgm:spPr/>
      <dgm:t>
        <a:bodyPr/>
        <a:lstStyle/>
        <a:p>
          <a:endParaRPr lang="en-US"/>
        </a:p>
      </dgm:t>
    </dgm:pt>
    <dgm:pt modelId="{E694F80D-80E9-47D7-9503-4511C28D7608}" type="pres">
      <dgm:prSet presAssocID="{F5E48451-1291-439A-AACE-51B417FC0454}" presName="root2" presStyleCnt="0"/>
      <dgm:spPr/>
    </dgm:pt>
    <dgm:pt modelId="{C24AE8BE-14DD-424E-ABF3-33969E6A8930}" type="pres">
      <dgm:prSet presAssocID="{F5E48451-1291-439A-AACE-51B417FC0454}" presName="LevelTwoTextNode" presStyleLbl="node3" presStyleIdx="2" presStyleCnt="5" custLinFactX="100000" custLinFactNeighborX="155653">
        <dgm:presLayoutVars>
          <dgm:chPref val="3"/>
        </dgm:presLayoutVars>
      </dgm:prSet>
      <dgm:spPr/>
      <dgm:t>
        <a:bodyPr/>
        <a:lstStyle/>
        <a:p>
          <a:endParaRPr lang="en-US"/>
        </a:p>
      </dgm:t>
    </dgm:pt>
    <dgm:pt modelId="{DC1C4460-E3E5-4566-BEA6-6C74F1EB8EBF}" type="pres">
      <dgm:prSet presAssocID="{F5E48451-1291-439A-AACE-51B417FC0454}" presName="level3hierChild" presStyleCnt="0"/>
      <dgm:spPr/>
    </dgm:pt>
    <dgm:pt modelId="{58F8907F-179B-4183-BCFF-E9BED704BD3D}" type="pres">
      <dgm:prSet presAssocID="{9202DE73-FF0D-4306-A291-92583E40F1AD}" presName="conn2-1" presStyleLbl="parChTrans1D2" presStyleIdx="3" presStyleCnt="5"/>
      <dgm:spPr/>
      <dgm:t>
        <a:bodyPr/>
        <a:lstStyle/>
        <a:p>
          <a:endParaRPr lang="en-US"/>
        </a:p>
      </dgm:t>
    </dgm:pt>
    <dgm:pt modelId="{1F8BF095-AB30-4698-B19B-035BBD5F2472}" type="pres">
      <dgm:prSet presAssocID="{9202DE73-FF0D-4306-A291-92583E40F1AD}" presName="connTx" presStyleLbl="parChTrans1D2" presStyleIdx="3" presStyleCnt="5"/>
      <dgm:spPr/>
      <dgm:t>
        <a:bodyPr/>
        <a:lstStyle/>
        <a:p>
          <a:endParaRPr lang="en-US"/>
        </a:p>
      </dgm:t>
    </dgm:pt>
    <dgm:pt modelId="{0D5BE750-7CB0-4633-8C28-C62CABAFB126}" type="pres">
      <dgm:prSet presAssocID="{0990CC55-0E43-4EA6-9548-A3C0D72A609B}" presName="root2" presStyleCnt="0"/>
      <dgm:spPr/>
    </dgm:pt>
    <dgm:pt modelId="{FB5E6CAF-02E8-4E9A-8BCF-F74C5C71B5B6}" type="pres">
      <dgm:prSet presAssocID="{0990CC55-0E43-4EA6-9548-A3C0D72A609B}" presName="LevelTwoTextNode" presStyleLbl="node2" presStyleIdx="3" presStyleCnt="5" custScaleX="377703">
        <dgm:presLayoutVars>
          <dgm:chPref val="3"/>
        </dgm:presLayoutVars>
      </dgm:prSet>
      <dgm:spPr/>
      <dgm:t>
        <a:bodyPr/>
        <a:lstStyle/>
        <a:p>
          <a:endParaRPr lang="en-US"/>
        </a:p>
      </dgm:t>
    </dgm:pt>
    <dgm:pt modelId="{CA3876C3-2C04-4636-8D50-CDFC545DB5B8}" type="pres">
      <dgm:prSet presAssocID="{0990CC55-0E43-4EA6-9548-A3C0D72A609B}" presName="level3hierChild" presStyleCnt="0"/>
      <dgm:spPr/>
    </dgm:pt>
    <dgm:pt modelId="{9CE49F32-2A3D-4EA0-9093-17430BB6239C}" type="pres">
      <dgm:prSet presAssocID="{52453259-6B50-4A0E-B181-11975565F52E}" presName="conn2-1" presStyleLbl="parChTrans1D3" presStyleIdx="3" presStyleCnt="5"/>
      <dgm:spPr/>
      <dgm:t>
        <a:bodyPr/>
        <a:lstStyle/>
        <a:p>
          <a:endParaRPr lang="en-US"/>
        </a:p>
      </dgm:t>
    </dgm:pt>
    <dgm:pt modelId="{52968383-3CE3-404C-B2B5-D415B1559262}" type="pres">
      <dgm:prSet presAssocID="{52453259-6B50-4A0E-B181-11975565F52E}" presName="connTx" presStyleLbl="parChTrans1D3" presStyleIdx="3" presStyleCnt="5"/>
      <dgm:spPr/>
      <dgm:t>
        <a:bodyPr/>
        <a:lstStyle/>
        <a:p>
          <a:endParaRPr lang="en-US"/>
        </a:p>
      </dgm:t>
    </dgm:pt>
    <dgm:pt modelId="{C1D26D2E-9C22-4FC3-9BB7-93C55B407934}" type="pres">
      <dgm:prSet presAssocID="{23F1DDD4-18C9-4077-AF79-937C61E41401}" presName="root2" presStyleCnt="0"/>
      <dgm:spPr/>
    </dgm:pt>
    <dgm:pt modelId="{8D871798-7B89-4BB1-9F92-9082A4DDF748}" type="pres">
      <dgm:prSet presAssocID="{23F1DDD4-18C9-4077-AF79-937C61E41401}" presName="LevelTwoTextNode" presStyleLbl="node3" presStyleIdx="3" presStyleCnt="5" custLinFactX="100000" custLinFactNeighborX="155653">
        <dgm:presLayoutVars>
          <dgm:chPref val="3"/>
        </dgm:presLayoutVars>
      </dgm:prSet>
      <dgm:spPr/>
      <dgm:t>
        <a:bodyPr/>
        <a:lstStyle/>
        <a:p>
          <a:endParaRPr lang="en-US"/>
        </a:p>
      </dgm:t>
    </dgm:pt>
    <dgm:pt modelId="{A6B2F1FE-FFD9-4CD3-A592-F27A9AD08700}" type="pres">
      <dgm:prSet presAssocID="{23F1DDD4-18C9-4077-AF79-937C61E41401}" presName="level3hierChild" presStyleCnt="0"/>
      <dgm:spPr/>
    </dgm:pt>
    <dgm:pt modelId="{997750D4-96EB-4BB9-9AD2-9EAA9D415714}" type="pres">
      <dgm:prSet presAssocID="{EB04A4B5-F6A7-4DB8-9CC1-D45DB1968402}" presName="conn2-1" presStyleLbl="parChTrans1D2" presStyleIdx="4" presStyleCnt="5"/>
      <dgm:spPr/>
      <dgm:t>
        <a:bodyPr/>
        <a:lstStyle/>
        <a:p>
          <a:endParaRPr lang="en-US"/>
        </a:p>
      </dgm:t>
    </dgm:pt>
    <dgm:pt modelId="{36BFF728-9692-46E2-8EED-D459AC0D82DC}" type="pres">
      <dgm:prSet presAssocID="{EB04A4B5-F6A7-4DB8-9CC1-D45DB1968402}" presName="connTx" presStyleLbl="parChTrans1D2" presStyleIdx="4" presStyleCnt="5"/>
      <dgm:spPr/>
      <dgm:t>
        <a:bodyPr/>
        <a:lstStyle/>
        <a:p>
          <a:endParaRPr lang="en-US"/>
        </a:p>
      </dgm:t>
    </dgm:pt>
    <dgm:pt modelId="{8C5257B3-129C-4E16-A52F-2F059382ED0A}" type="pres">
      <dgm:prSet presAssocID="{BB86DFC3-323C-42C4-8B60-9EED4A4CB6D0}" presName="root2" presStyleCnt="0"/>
      <dgm:spPr/>
    </dgm:pt>
    <dgm:pt modelId="{E410C2DD-2B95-42B2-86D4-32F15B352216}" type="pres">
      <dgm:prSet presAssocID="{BB86DFC3-323C-42C4-8B60-9EED4A4CB6D0}" presName="LevelTwoTextNode" presStyleLbl="node2" presStyleIdx="4" presStyleCnt="5" custScaleX="377703">
        <dgm:presLayoutVars>
          <dgm:chPref val="3"/>
        </dgm:presLayoutVars>
      </dgm:prSet>
      <dgm:spPr/>
      <dgm:t>
        <a:bodyPr/>
        <a:lstStyle/>
        <a:p>
          <a:endParaRPr lang="en-US"/>
        </a:p>
      </dgm:t>
    </dgm:pt>
    <dgm:pt modelId="{7E5531AA-E9AA-4244-B670-B72D22716C3C}" type="pres">
      <dgm:prSet presAssocID="{BB86DFC3-323C-42C4-8B60-9EED4A4CB6D0}" presName="level3hierChild" presStyleCnt="0"/>
      <dgm:spPr/>
    </dgm:pt>
    <dgm:pt modelId="{C031B15B-9D44-4C7A-B6A0-4F942BC22A34}" type="pres">
      <dgm:prSet presAssocID="{81700068-F5DF-4869-88D9-DF930C22A04C}" presName="conn2-1" presStyleLbl="parChTrans1D3" presStyleIdx="4" presStyleCnt="5"/>
      <dgm:spPr/>
      <dgm:t>
        <a:bodyPr/>
        <a:lstStyle/>
        <a:p>
          <a:endParaRPr lang="en-US"/>
        </a:p>
      </dgm:t>
    </dgm:pt>
    <dgm:pt modelId="{F60A74BF-AFE3-4831-9624-4E6D1808ECE3}" type="pres">
      <dgm:prSet presAssocID="{81700068-F5DF-4869-88D9-DF930C22A04C}" presName="connTx" presStyleLbl="parChTrans1D3" presStyleIdx="4" presStyleCnt="5"/>
      <dgm:spPr/>
      <dgm:t>
        <a:bodyPr/>
        <a:lstStyle/>
        <a:p>
          <a:endParaRPr lang="en-US"/>
        </a:p>
      </dgm:t>
    </dgm:pt>
    <dgm:pt modelId="{8E9A76C1-BB6F-46B9-8641-293ABB356CB8}" type="pres">
      <dgm:prSet presAssocID="{7A9248FC-16A8-4232-8D19-68DB83B601A4}" presName="root2" presStyleCnt="0"/>
      <dgm:spPr/>
    </dgm:pt>
    <dgm:pt modelId="{8810C41C-4351-4EFF-9BA9-47BB70FFD87B}" type="pres">
      <dgm:prSet presAssocID="{7A9248FC-16A8-4232-8D19-68DB83B601A4}" presName="LevelTwoTextNode" presStyleLbl="node3" presStyleIdx="4" presStyleCnt="5" custLinFactX="100000" custLinFactNeighborX="155653">
        <dgm:presLayoutVars>
          <dgm:chPref val="3"/>
        </dgm:presLayoutVars>
      </dgm:prSet>
      <dgm:spPr/>
      <dgm:t>
        <a:bodyPr/>
        <a:lstStyle/>
        <a:p>
          <a:endParaRPr lang="en-US"/>
        </a:p>
      </dgm:t>
    </dgm:pt>
    <dgm:pt modelId="{E1A1731B-978C-4E22-8DFB-A650BEDB03BA}" type="pres">
      <dgm:prSet presAssocID="{7A9248FC-16A8-4232-8D19-68DB83B601A4}" presName="level3hierChild" presStyleCnt="0"/>
      <dgm:spPr/>
    </dgm:pt>
  </dgm:ptLst>
  <dgm:cxnLst>
    <dgm:cxn modelId="{35C8BEE6-EA01-4105-9699-997A8442BBA5}" type="presOf" srcId="{AD5E754F-55AD-4C03-869C-EA85A8C15E69}" destId="{9EEE2724-A596-47BD-AE2D-77A1BF2174A2}" srcOrd="1" destOrd="0" presId="urn:microsoft.com/office/officeart/2005/8/layout/hierarchy2"/>
    <dgm:cxn modelId="{9CE9DE64-D591-4430-8857-288291814D8A}" type="presOf" srcId="{BB86DFC3-323C-42C4-8B60-9EED4A4CB6D0}" destId="{E410C2DD-2B95-42B2-86D4-32F15B352216}" srcOrd="0" destOrd="0" presId="urn:microsoft.com/office/officeart/2005/8/layout/hierarchy2"/>
    <dgm:cxn modelId="{E5237C8B-50D1-42CF-8838-276FD7DFDF00}" type="presOf" srcId="{39889D0E-2CB0-4366-8B1A-C78799290D75}" destId="{5ECFEAD0-40A9-4A3A-8058-5085F095EF10}" srcOrd="1" destOrd="0" presId="urn:microsoft.com/office/officeart/2005/8/layout/hierarchy2"/>
    <dgm:cxn modelId="{91DF174A-4416-45EB-B7D3-13049142B500}" type="presOf" srcId="{9202DE73-FF0D-4306-A291-92583E40F1AD}" destId="{58F8907F-179B-4183-BCFF-E9BED704BD3D}" srcOrd="0" destOrd="0" presId="urn:microsoft.com/office/officeart/2005/8/layout/hierarchy2"/>
    <dgm:cxn modelId="{313C4103-B5A3-4DCF-B09F-1EF886B720B8}" type="presOf" srcId="{617A308B-6139-4337-B915-AFB7BB78EA23}" destId="{F581B964-879D-4887-8B8C-E9F043E1ACEF}" srcOrd="0" destOrd="0" presId="urn:microsoft.com/office/officeart/2005/8/layout/hierarchy2"/>
    <dgm:cxn modelId="{B4AD9624-BD48-4A54-92BD-25FCC1D446B9}" type="presOf" srcId="{9202DE73-FF0D-4306-A291-92583E40F1AD}" destId="{1F8BF095-AB30-4698-B19B-035BBD5F2472}" srcOrd="1" destOrd="0" presId="urn:microsoft.com/office/officeart/2005/8/layout/hierarchy2"/>
    <dgm:cxn modelId="{D7DF0F77-61E8-4B23-9DCA-A331B8750985}" srcId="{91946B35-FB61-4435-B472-27D53F507FC8}" destId="{D71E69B1-1192-4739-8BF3-8DFDD02D960E}" srcOrd="0" destOrd="0" parTransId="{EACEF602-7402-4D3D-A67D-4151F913BC46}" sibTransId="{39EACB32-E36A-492A-A967-A67E55BF91C0}"/>
    <dgm:cxn modelId="{8D583E7D-9B8A-40C4-A7D9-998AD9B13935}" srcId="{B9182AF4-D7C8-41DA-814C-A98616906292}" destId="{F5E48451-1291-439A-AACE-51B417FC0454}" srcOrd="0" destOrd="0" parTransId="{39889D0E-2CB0-4366-8B1A-C78799290D75}" sibTransId="{2C883A82-9773-4684-8282-C174419F800F}"/>
    <dgm:cxn modelId="{A4AE58F6-E8A4-4898-95F3-150F17BA44B5}" type="presOf" srcId="{AD5E754F-55AD-4C03-869C-EA85A8C15E69}" destId="{F80676AA-DE2E-4AFD-93C1-7DACCBB903AA}" srcOrd="0" destOrd="0" presId="urn:microsoft.com/office/officeart/2005/8/layout/hierarchy2"/>
    <dgm:cxn modelId="{7B0D9CE3-7D6B-4CE3-8DA7-4A868360C7EC}" type="presOf" srcId="{EB04A4B5-F6A7-4DB8-9CC1-D45DB1968402}" destId="{997750D4-96EB-4BB9-9AD2-9EAA9D415714}" srcOrd="0" destOrd="0" presId="urn:microsoft.com/office/officeart/2005/8/layout/hierarchy2"/>
    <dgm:cxn modelId="{8CA5482C-5516-4740-B82F-BBB4BC3DC312}" type="presOf" srcId="{0990CC55-0E43-4EA6-9548-A3C0D72A609B}" destId="{FB5E6CAF-02E8-4E9A-8BCF-F74C5C71B5B6}" srcOrd="0" destOrd="0" presId="urn:microsoft.com/office/officeart/2005/8/layout/hierarchy2"/>
    <dgm:cxn modelId="{8614765C-E5B6-42A3-A1D4-E420097430DD}" type="presOf" srcId="{ED21EC8E-332B-48CC-AF85-048623709385}" destId="{A0C5BF6F-C077-40D8-AB15-4D62BD52EACA}" srcOrd="1" destOrd="0" presId="urn:microsoft.com/office/officeart/2005/8/layout/hierarchy2"/>
    <dgm:cxn modelId="{CAA28313-7D19-4CC2-87F8-00110EA8A2EF}" type="presOf" srcId="{617A308B-6139-4337-B915-AFB7BB78EA23}" destId="{9FAD0701-F8A7-4427-944F-388FE515A7D1}" srcOrd="1" destOrd="0" presId="urn:microsoft.com/office/officeart/2005/8/layout/hierarchy2"/>
    <dgm:cxn modelId="{CEAF3A17-0408-4F46-B1CE-20B79680FF75}" type="presOf" srcId="{B9182AF4-D7C8-41DA-814C-A98616906292}" destId="{98FF3CA0-DD97-4AD8-8326-656B83C1F27F}" srcOrd="0" destOrd="0" presId="urn:microsoft.com/office/officeart/2005/8/layout/hierarchy2"/>
    <dgm:cxn modelId="{60212BDA-C750-4F5C-B910-610C0F401877}" srcId="{70C1D401-F549-4998-9AC7-34E2E183B0F1}" destId="{91946B35-FB61-4435-B472-27D53F507FC8}" srcOrd="0" destOrd="0" parTransId="{ED21EC8E-332B-48CC-AF85-048623709385}" sibTransId="{518756EB-1133-4361-A1C0-6E33D981502D}"/>
    <dgm:cxn modelId="{26880D63-C3EF-44CC-858A-0F15C67378D2}" type="presOf" srcId="{EACEF602-7402-4D3D-A67D-4151F913BC46}" destId="{D9D4955B-933C-439C-AEC7-C531B72ED1C2}" srcOrd="0" destOrd="0" presId="urn:microsoft.com/office/officeart/2005/8/layout/hierarchy2"/>
    <dgm:cxn modelId="{CD43887B-74A5-4177-8782-FB281F9616C7}" type="presOf" srcId="{ED21EC8E-332B-48CC-AF85-048623709385}" destId="{86F6C3C3-96E1-4F54-9751-EF18DB912B10}" srcOrd="0" destOrd="0" presId="urn:microsoft.com/office/officeart/2005/8/layout/hierarchy2"/>
    <dgm:cxn modelId="{E57F968A-B2BB-46D9-A2AD-5F98C38D3248}" type="presOf" srcId="{94F64C5F-1166-488E-805D-16466C8CDBC9}" destId="{369BDDC4-49FB-4C34-9030-404993A1253D}" srcOrd="0" destOrd="0" presId="urn:microsoft.com/office/officeart/2005/8/layout/hierarchy2"/>
    <dgm:cxn modelId="{00986061-7A6F-4E00-B5D8-97625F061DA2}" srcId="{70C1D401-F549-4998-9AC7-34E2E183B0F1}" destId="{B9182AF4-D7C8-41DA-814C-A98616906292}" srcOrd="2" destOrd="0" parTransId="{617A308B-6139-4337-B915-AFB7BB78EA23}" sibTransId="{7E62A0CD-1F48-4377-BB03-1AE5FD4DD2D3}"/>
    <dgm:cxn modelId="{F9487E55-8147-4AFC-92FB-9AA0478BF2AE}" type="presOf" srcId="{EACEF602-7402-4D3D-A67D-4151F913BC46}" destId="{77B66A1A-F847-43AC-9F8F-A550F9167965}" srcOrd="1" destOrd="0" presId="urn:microsoft.com/office/officeart/2005/8/layout/hierarchy2"/>
    <dgm:cxn modelId="{2521FE8B-ABB4-459F-B443-49757008C4A7}" srcId="{BB86DFC3-323C-42C4-8B60-9EED4A4CB6D0}" destId="{7A9248FC-16A8-4232-8D19-68DB83B601A4}" srcOrd="0" destOrd="0" parTransId="{81700068-F5DF-4869-88D9-DF930C22A04C}" sibTransId="{F7FED7F9-17EA-4627-9BD6-B83325D541E0}"/>
    <dgm:cxn modelId="{F26E86C0-B6BA-4182-B401-3FBDFD10C015}" type="presOf" srcId="{81700068-F5DF-4869-88D9-DF930C22A04C}" destId="{C031B15B-9D44-4C7A-B6A0-4F942BC22A34}" srcOrd="0" destOrd="0" presId="urn:microsoft.com/office/officeart/2005/8/layout/hierarchy2"/>
    <dgm:cxn modelId="{DB116671-A2C8-4E9F-B8EF-AF2A2878D57C}" srcId="{0990CC55-0E43-4EA6-9548-A3C0D72A609B}" destId="{23F1DDD4-18C9-4077-AF79-937C61E41401}" srcOrd="0" destOrd="0" parTransId="{52453259-6B50-4A0E-B181-11975565F52E}" sibTransId="{E0337F58-B783-49C8-97A0-4D37BF3299C0}"/>
    <dgm:cxn modelId="{D83BFF03-DC3D-44E7-A1E0-6BCFDD3B0F55}" type="presOf" srcId="{91946B35-FB61-4435-B472-27D53F507FC8}" destId="{80CA71E1-6343-478B-8E30-C76488570D46}" srcOrd="0" destOrd="0" presId="urn:microsoft.com/office/officeart/2005/8/layout/hierarchy2"/>
    <dgm:cxn modelId="{D28DF490-ADA5-4F78-836B-8393B8AEF496}" type="presOf" srcId="{94F64C5F-1166-488E-805D-16466C8CDBC9}" destId="{23A88CAE-1B32-49A7-BC80-54063F2638BD}" srcOrd="1" destOrd="0" presId="urn:microsoft.com/office/officeart/2005/8/layout/hierarchy2"/>
    <dgm:cxn modelId="{A1054AB5-275B-45E6-A292-96D99DA65083}" type="presOf" srcId="{F5E48451-1291-439A-AACE-51B417FC0454}" destId="{C24AE8BE-14DD-424E-ABF3-33969E6A8930}" srcOrd="0" destOrd="0" presId="urn:microsoft.com/office/officeart/2005/8/layout/hierarchy2"/>
    <dgm:cxn modelId="{013A52E0-D164-44F7-9485-769C0EF9A70F}" srcId="{C6059368-C166-4E6E-B46F-ED1E56DCDBEC}" destId="{70C1D401-F549-4998-9AC7-34E2E183B0F1}" srcOrd="0" destOrd="0" parTransId="{830C730A-6B27-4CE9-9397-D16CC16549DB}" sibTransId="{BAF5494C-6E87-4B3F-8CA1-26A7B5CF277B}"/>
    <dgm:cxn modelId="{7F222293-BFB7-4105-AB19-5889AE627874}" srcId="{4DAA81FC-D276-4622-B64E-8C5ED711DC81}" destId="{2778A411-F16E-4419-A994-B2A6E5EF309E}" srcOrd="0" destOrd="0" parTransId="{AD5E754F-55AD-4C03-869C-EA85A8C15E69}" sibTransId="{8521F2F8-28E7-4092-A64A-E92DB4D5DB4A}"/>
    <dgm:cxn modelId="{325D44F8-C877-41D6-8A8B-66D552115530}" srcId="{70C1D401-F549-4998-9AC7-34E2E183B0F1}" destId="{0990CC55-0E43-4EA6-9548-A3C0D72A609B}" srcOrd="3" destOrd="0" parTransId="{9202DE73-FF0D-4306-A291-92583E40F1AD}" sibTransId="{011D7C5B-001A-4093-B2E6-8D506E13C6A5}"/>
    <dgm:cxn modelId="{DD926A6D-57D5-432B-A1C0-DDB714182B32}" type="presOf" srcId="{70C1D401-F549-4998-9AC7-34E2E183B0F1}" destId="{7AB61AA6-157A-4BAF-B08E-627FA79D5692}" srcOrd="0" destOrd="0" presId="urn:microsoft.com/office/officeart/2005/8/layout/hierarchy2"/>
    <dgm:cxn modelId="{E5DB519C-28C0-448B-A16F-81D2DACE6D38}" type="presOf" srcId="{7A9248FC-16A8-4232-8D19-68DB83B601A4}" destId="{8810C41C-4351-4EFF-9BA9-47BB70FFD87B}" srcOrd="0" destOrd="0" presId="urn:microsoft.com/office/officeart/2005/8/layout/hierarchy2"/>
    <dgm:cxn modelId="{3D83F7D7-7046-4162-9650-16F117927E61}" type="presOf" srcId="{52453259-6B50-4A0E-B181-11975565F52E}" destId="{9CE49F32-2A3D-4EA0-9093-17430BB6239C}" srcOrd="0" destOrd="0" presId="urn:microsoft.com/office/officeart/2005/8/layout/hierarchy2"/>
    <dgm:cxn modelId="{254ABA00-DA76-4B75-BD67-A923EF25E4BF}" type="presOf" srcId="{C6059368-C166-4E6E-B46F-ED1E56DCDBEC}" destId="{F488260C-61F8-4C29-B796-D4A701EF67A5}" srcOrd="0" destOrd="0" presId="urn:microsoft.com/office/officeart/2005/8/layout/hierarchy2"/>
    <dgm:cxn modelId="{6EA59929-B386-49E0-BBEA-FE9FCEA41057}" type="presOf" srcId="{4DAA81FC-D276-4622-B64E-8C5ED711DC81}" destId="{9B0F9604-F19E-4BFD-8BEA-D6493A43657A}" srcOrd="0" destOrd="0" presId="urn:microsoft.com/office/officeart/2005/8/layout/hierarchy2"/>
    <dgm:cxn modelId="{B57BA992-CEFA-4B7C-AAF1-AFB76557A8DE}" type="presOf" srcId="{D71E69B1-1192-4739-8BF3-8DFDD02D960E}" destId="{A224AD52-13D7-4676-9990-3EBE447CADD2}" srcOrd="0" destOrd="0" presId="urn:microsoft.com/office/officeart/2005/8/layout/hierarchy2"/>
    <dgm:cxn modelId="{C1688557-4644-449D-9859-F60CF50A3167}" type="presOf" srcId="{2778A411-F16E-4419-A994-B2A6E5EF309E}" destId="{1CF4FAAC-77DA-470F-943B-A2DD6D0C995E}" srcOrd="0" destOrd="0" presId="urn:microsoft.com/office/officeart/2005/8/layout/hierarchy2"/>
    <dgm:cxn modelId="{834A683A-BDA8-41EE-8552-F64BA6283FEF}" srcId="{70C1D401-F549-4998-9AC7-34E2E183B0F1}" destId="{BB86DFC3-323C-42C4-8B60-9EED4A4CB6D0}" srcOrd="4" destOrd="0" parTransId="{EB04A4B5-F6A7-4DB8-9CC1-D45DB1968402}" sibTransId="{ED75ED55-3439-4F9F-A6A8-C61EFF694EAA}"/>
    <dgm:cxn modelId="{B28BE6EB-DC3E-4188-AFDC-1062E2947434}" type="presOf" srcId="{81700068-F5DF-4869-88D9-DF930C22A04C}" destId="{F60A74BF-AFE3-4831-9624-4E6D1808ECE3}" srcOrd="1" destOrd="0" presId="urn:microsoft.com/office/officeart/2005/8/layout/hierarchy2"/>
    <dgm:cxn modelId="{B5EAEBF9-15D7-458C-B4D7-0934FFCDEC72}" srcId="{70C1D401-F549-4998-9AC7-34E2E183B0F1}" destId="{4DAA81FC-D276-4622-B64E-8C5ED711DC81}" srcOrd="1" destOrd="0" parTransId="{94F64C5F-1166-488E-805D-16466C8CDBC9}" sibTransId="{D67A08EE-8B73-4942-B6CD-96BA0232649E}"/>
    <dgm:cxn modelId="{146F5096-9E73-4D7F-9644-8C11B3D91063}" type="presOf" srcId="{39889D0E-2CB0-4366-8B1A-C78799290D75}" destId="{60588C8A-BA61-4F6C-A1BC-69F84DFDF320}" srcOrd="0" destOrd="0" presId="urn:microsoft.com/office/officeart/2005/8/layout/hierarchy2"/>
    <dgm:cxn modelId="{B35584A1-F399-49C7-96D4-4D1616320030}" type="presOf" srcId="{52453259-6B50-4A0E-B181-11975565F52E}" destId="{52968383-3CE3-404C-B2B5-D415B1559262}" srcOrd="1" destOrd="0" presId="urn:microsoft.com/office/officeart/2005/8/layout/hierarchy2"/>
    <dgm:cxn modelId="{C31742E9-43F4-4FE0-A62E-D47C163AEFFA}" type="presOf" srcId="{EB04A4B5-F6A7-4DB8-9CC1-D45DB1968402}" destId="{36BFF728-9692-46E2-8EED-D459AC0D82DC}" srcOrd="1" destOrd="0" presId="urn:microsoft.com/office/officeart/2005/8/layout/hierarchy2"/>
    <dgm:cxn modelId="{55DD461A-77F8-4398-922A-31135FB91A30}" type="presOf" srcId="{23F1DDD4-18C9-4077-AF79-937C61E41401}" destId="{8D871798-7B89-4BB1-9F92-9082A4DDF748}" srcOrd="0" destOrd="0" presId="urn:microsoft.com/office/officeart/2005/8/layout/hierarchy2"/>
    <dgm:cxn modelId="{A0A4A789-E61F-46EF-BE3C-1102D6670595}" type="presParOf" srcId="{F488260C-61F8-4C29-B796-D4A701EF67A5}" destId="{7FBFAD8B-1EF0-4A0B-8F20-58EE20D26EAD}" srcOrd="0" destOrd="0" presId="urn:microsoft.com/office/officeart/2005/8/layout/hierarchy2"/>
    <dgm:cxn modelId="{056FDB07-A00E-4F86-958D-A17176514B3B}" type="presParOf" srcId="{7FBFAD8B-1EF0-4A0B-8F20-58EE20D26EAD}" destId="{7AB61AA6-157A-4BAF-B08E-627FA79D5692}" srcOrd="0" destOrd="0" presId="urn:microsoft.com/office/officeart/2005/8/layout/hierarchy2"/>
    <dgm:cxn modelId="{7D257E1D-F843-42B0-8E7D-3F2438A011B9}" type="presParOf" srcId="{7FBFAD8B-1EF0-4A0B-8F20-58EE20D26EAD}" destId="{B5752B03-663F-462B-90E9-86C46A7A0067}" srcOrd="1" destOrd="0" presId="urn:microsoft.com/office/officeart/2005/8/layout/hierarchy2"/>
    <dgm:cxn modelId="{F9C4567F-1A77-46A7-9180-54FB21F59228}" type="presParOf" srcId="{B5752B03-663F-462B-90E9-86C46A7A0067}" destId="{86F6C3C3-96E1-4F54-9751-EF18DB912B10}" srcOrd="0" destOrd="0" presId="urn:microsoft.com/office/officeart/2005/8/layout/hierarchy2"/>
    <dgm:cxn modelId="{7F70B4BD-89D7-448E-B9B7-56031B428F36}" type="presParOf" srcId="{86F6C3C3-96E1-4F54-9751-EF18DB912B10}" destId="{A0C5BF6F-C077-40D8-AB15-4D62BD52EACA}" srcOrd="0" destOrd="0" presId="urn:microsoft.com/office/officeart/2005/8/layout/hierarchy2"/>
    <dgm:cxn modelId="{9AAF7D48-2D41-4180-8224-43A072E9D270}" type="presParOf" srcId="{B5752B03-663F-462B-90E9-86C46A7A0067}" destId="{640CF9A2-A8A2-4424-AD46-6BFAD745C71A}" srcOrd="1" destOrd="0" presId="urn:microsoft.com/office/officeart/2005/8/layout/hierarchy2"/>
    <dgm:cxn modelId="{E4F2D0A8-4177-4371-A038-888877C8191D}" type="presParOf" srcId="{640CF9A2-A8A2-4424-AD46-6BFAD745C71A}" destId="{80CA71E1-6343-478B-8E30-C76488570D46}" srcOrd="0" destOrd="0" presId="urn:microsoft.com/office/officeart/2005/8/layout/hierarchy2"/>
    <dgm:cxn modelId="{C8A7EB64-5AB8-4EC8-A6DD-408A261C02BF}" type="presParOf" srcId="{640CF9A2-A8A2-4424-AD46-6BFAD745C71A}" destId="{0CD26CC9-A48D-4B81-8D50-34A2A6D2C92E}" srcOrd="1" destOrd="0" presId="urn:microsoft.com/office/officeart/2005/8/layout/hierarchy2"/>
    <dgm:cxn modelId="{D2545168-54F8-47B4-A51D-5419EED6E7D5}" type="presParOf" srcId="{0CD26CC9-A48D-4B81-8D50-34A2A6D2C92E}" destId="{D9D4955B-933C-439C-AEC7-C531B72ED1C2}" srcOrd="0" destOrd="0" presId="urn:microsoft.com/office/officeart/2005/8/layout/hierarchy2"/>
    <dgm:cxn modelId="{90ADCA0B-4193-4676-9456-941A258F9AE8}" type="presParOf" srcId="{D9D4955B-933C-439C-AEC7-C531B72ED1C2}" destId="{77B66A1A-F847-43AC-9F8F-A550F9167965}" srcOrd="0" destOrd="0" presId="urn:microsoft.com/office/officeart/2005/8/layout/hierarchy2"/>
    <dgm:cxn modelId="{BB32BFB3-9483-4578-A35E-D3C057AAF550}" type="presParOf" srcId="{0CD26CC9-A48D-4B81-8D50-34A2A6D2C92E}" destId="{429479C8-AA39-439F-907E-82D71C66CBDC}" srcOrd="1" destOrd="0" presId="urn:microsoft.com/office/officeart/2005/8/layout/hierarchy2"/>
    <dgm:cxn modelId="{63EDB841-5E60-43FC-BA3E-22FAFD4F8BD6}" type="presParOf" srcId="{429479C8-AA39-439F-907E-82D71C66CBDC}" destId="{A224AD52-13D7-4676-9990-3EBE447CADD2}" srcOrd="0" destOrd="0" presId="urn:microsoft.com/office/officeart/2005/8/layout/hierarchy2"/>
    <dgm:cxn modelId="{1CADE0DE-601D-4F67-969C-51B919285CE3}" type="presParOf" srcId="{429479C8-AA39-439F-907E-82D71C66CBDC}" destId="{FFBF483B-B4AE-4803-A50A-8EB215ADEE1B}" srcOrd="1" destOrd="0" presId="urn:microsoft.com/office/officeart/2005/8/layout/hierarchy2"/>
    <dgm:cxn modelId="{E9666484-9A58-4303-9B94-AFFFFAC6D54E}" type="presParOf" srcId="{B5752B03-663F-462B-90E9-86C46A7A0067}" destId="{369BDDC4-49FB-4C34-9030-404993A1253D}" srcOrd="2" destOrd="0" presId="urn:microsoft.com/office/officeart/2005/8/layout/hierarchy2"/>
    <dgm:cxn modelId="{71088236-06F3-48BF-A316-F76EDF6871F6}" type="presParOf" srcId="{369BDDC4-49FB-4C34-9030-404993A1253D}" destId="{23A88CAE-1B32-49A7-BC80-54063F2638BD}" srcOrd="0" destOrd="0" presId="urn:microsoft.com/office/officeart/2005/8/layout/hierarchy2"/>
    <dgm:cxn modelId="{BD81C62D-07E7-4AA3-8B43-311D47444397}" type="presParOf" srcId="{B5752B03-663F-462B-90E9-86C46A7A0067}" destId="{1321E139-75D4-4BB9-9FBF-2A521C8F6AC2}" srcOrd="3" destOrd="0" presId="urn:microsoft.com/office/officeart/2005/8/layout/hierarchy2"/>
    <dgm:cxn modelId="{54E3CCC4-A9B8-4EAD-87B0-240BDF503FE2}" type="presParOf" srcId="{1321E139-75D4-4BB9-9FBF-2A521C8F6AC2}" destId="{9B0F9604-F19E-4BFD-8BEA-D6493A43657A}" srcOrd="0" destOrd="0" presId="urn:microsoft.com/office/officeart/2005/8/layout/hierarchy2"/>
    <dgm:cxn modelId="{8BFC7DC3-E0D0-46FA-8ED9-B161AFD33668}" type="presParOf" srcId="{1321E139-75D4-4BB9-9FBF-2A521C8F6AC2}" destId="{60EC70D2-50C7-4145-8754-867741AAB1EC}" srcOrd="1" destOrd="0" presId="urn:microsoft.com/office/officeart/2005/8/layout/hierarchy2"/>
    <dgm:cxn modelId="{C6225DE9-4BD0-4FC0-824D-D8783397D548}" type="presParOf" srcId="{60EC70D2-50C7-4145-8754-867741AAB1EC}" destId="{F80676AA-DE2E-4AFD-93C1-7DACCBB903AA}" srcOrd="0" destOrd="0" presId="urn:microsoft.com/office/officeart/2005/8/layout/hierarchy2"/>
    <dgm:cxn modelId="{48426D44-E5A3-43CC-A097-BAF26B9CE3C6}" type="presParOf" srcId="{F80676AA-DE2E-4AFD-93C1-7DACCBB903AA}" destId="{9EEE2724-A596-47BD-AE2D-77A1BF2174A2}" srcOrd="0" destOrd="0" presId="urn:microsoft.com/office/officeart/2005/8/layout/hierarchy2"/>
    <dgm:cxn modelId="{61DAF246-35A0-4086-9004-07DB0D8BD319}" type="presParOf" srcId="{60EC70D2-50C7-4145-8754-867741AAB1EC}" destId="{4566F355-36D2-4D24-854C-C99CB6997621}" srcOrd="1" destOrd="0" presId="urn:microsoft.com/office/officeart/2005/8/layout/hierarchy2"/>
    <dgm:cxn modelId="{69DEFB4C-A5B6-4051-AB7F-32EF59F268D5}" type="presParOf" srcId="{4566F355-36D2-4D24-854C-C99CB6997621}" destId="{1CF4FAAC-77DA-470F-943B-A2DD6D0C995E}" srcOrd="0" destOrd="0" presId="urn:microsoft.com/office/officeart/2005/8/layout/hierarchy2"/>
    <dgm:cxn modelId="{170D1C0A-4800-4956-8B3E-72D2DF1B680A}" type="presParOf" srcId="{4566F355-36D2-4D24-854C-C99CB6997621}" destId="{1D1FF220-DC09-42E3-8D8D-42C2933255A3}" srcOrd="1" destOrd="0" presId="urn:microsoft.com/office/officeart/2005/8/layout/hierarchy2"/>
    <dgm:cxn modelId="{C6F00666-44E1-4D12-86BF-6262F70D9DF4}" type="presParOf" srcId="{B5752B03-663F-462B-90E9-86C46A7A0067}" destId="{F581B964-879D-4887-8B8C-E9F043E1ACEF}" srcOrd="4" destOrd="0" presId="urn:microsoft.com/office/officeart/2005/8/layout/hierarchy2"/>
    <dgm:cxn modelId="{1B137DA4-4753-4222-8ECD-17179A168183}" type="presParOf" srcId="{F581B964-879D-4887-8B8C-E9F043E1ACEF}" destId="{9FAD0701-F8A7-4427-944F-388FE515A7D1}" srcOrd="0" destOrd="0" presId="urn:microsoft.com/office/officeart/2005/8/layout/hierarchy2"/>
    <dgm:cxn modelId="{784B704F-EE55-458F-81DF-47C2D85CA00D}" type="presParOf" srcId="{B5752B03-663F-462B-90E9-86C46A7A0067}" destId="{89E27797-3811-4D6B-A3D2-0FC4E4F5904B}" srcOrd="5" destOrd="0" presId="urn:microsoft.com/office/officeart/2005/8/layout/hierarchy2"/>
    <dgm:cxn modelId="{DF80EE3C-7E97-4A4A-9ECA-3AC8857DDCC3}" type="presParOf" srcId="{89E27797-3811-4D6B-A3D2-0FC4E4F5904B}" destId="{98FF3CA0-DD97-4AD8-8326-656B83C1F27F}" srcOrd="0" destOrd="0" presId="urn:microsoft.com/office/officeart/2005/8/layout/hierarchy2"/>
    <dgm:cxn modelId="{D8214F53-F80C-4872-A9E7-B8DA9E6B6A1D}" type="presParOf" srcId="{89E27797-3811-4D6B-A3D2-0FC4E4F5904B}" destId="{90378B34-9D2B-40BC-AECB-8990166E0CED}" srcOrd="1" destOrd="0" presId="urn:microsoft.com/office/officeart/2005/8/layout/hierarchy2"/>
    <dgm:cxn modelId="{8F273C91-79BA-4418-8CE1-A79D2423744E}" type="presParOf" srcId="{90378B34-9D2B-40BC-AECB-8990166E0CED}" destId="{60588C8A-BA61-4F6C-A1BC-69F84DFDF320}" srcOrd="0" destOrd="0" presId="urn:microsoft.com/office/officeart/2005/8/layout/hierarchy2"/>
    <dgm:cxn modelId="{33122F52-604F-43AD-871D-1865A82339BF}" type="presParOf" srcId="{60588C8A-BA61-4F6C-A1BC-69F84DFDF320}" destId="{5ECFEAD0-40A9-4A3A-8058-5085F095EF10}" srcOrd="0" destOrd="0" presId="urn:microsoft.com/office/officeart/2005/8/layout/hierarchy2"/>
    <dgm:cxn modelId="{8EBF9858-64B0-4032-9E17-792EA995F94F}" type="presParOf" srcId="{90378B34-9D2B-40BC-AECB-8990166E0CED}" destId="{E694F80D-80E9-47D7-9503-4511C28D7608}" srcOrd="1" destOrd="0" presId="urn:microsoft.com/office/officeart/2005/8/layout/hierarchy2"/>
    <dgm:cxn modelId="{4656CA58-4712-4579-87E2-DC0F477391C3}" type="presParOf" srcId="{E694F80D-80E9-47D7-9503-4511C28D7608}" destId="{C24AE8BE-14DD-424E-ABF3-33969E6A8930}" srcOrd="0" destOrd="0" presId="urn:microsoft.com/office/officeart/2005/8/layout/hierarchy2"/>
    <dgm:cxn modelId="{D39F9DB0-7016-439A-B821-363E84DB630F}" type="presParOf" srcId="{E694F80D-80E9-47D7-9503-4511C28D7608}" destId="{DC1C4460-E3E5-4566-BEA6-6C74F1EB8EBF}" srcOrd="1" destOrd="0" presId="urn:microsoft.com/office/officeart/2005/8/layout/hierarchy2"/>
    <dgm:cxn modelId="{5A65BFA3-B27F-4BE5-8FC6-0FE9426B9F93}" type="presParOf" srcId="{B5752B03-663F-462B-90E9-86C46A7A0067}" destId="{58F8907F-179B-4183-BCFF-E9BED704BD3D}" srcOrd="6" destOrd="0" presId="urn:microsoft.com/office/officeart/2005/8/layout/hierarchy2"/>
    <dgm:cxn modelId="{D709B051-0945-41E1-9E59-10F28E1EDBD8}" type="presParOf" srcId="{58F8907F-179B-4183-BCFF-E9BED704BD3D}" destId="{1F8BF095-AB30-4698-B19B-035BBD5F2472}" srcOrd="0" destOrd="0" presId="urn:microsoft.com/office/officeart/2005/8/layout/hierarchy2"/>
    <dgm:cxn modelId="{0FCCAF98-7072-4065-B1E7-119A73F7C49B}" type="presParOf" srcId="{B5752B03-663F-462B-90E9-86C46A7A0067}" destId="{0D5BE750-7CB0-4633-8C28-C62CABAFB126}" srcOrd="7" destOrd="0" presId="urn:microsoft.com/office/officeart/2005/8/layout/hierarchy2"/>
    <dgm:cxn modelId="{219140BC-07A0-4B26-8F60-5FBBE9768789}" type="presParOf" srcId="{0D5BE750-7CB0-4633-8C28-C62CABAFB126}" destId="{FB5E6CAF-02E8-4E9A-8BCF-F74C5C71B5B6}" srcOrd="0" destOrd="0" presId="urn:microsoft.com/office/officeart/2005/8/layout/hierarchy2"/>
    <dgm:cxn modelId="{5E5A5AE7-F6AB-4315-A30E-EF96DD179256}" type="presParOf" srcId="{0D5BE750-7CB0-4633-8C28-C62CABAFB126}" destId="{CA3876C3-2C04-4636-8D50-CDFC545DB5B8}" srcOrd="1" destOrd="0" presId="urn:microsoft.com/office/officeart/2005/8/layout/hierarchy2"/>
    <dgm:cxn modelId="{1704B478-5CD4-42AB-8CD8-82982D8BBC62}" type="presParOf" srcId="{CA3876C3-2C04-4636-8D50-CDFC545DB5B8}" destId="{9CE49F32-2A3D-4EA0-9093-17430BB6239C}" srcOrd="0" destOrd="0" presId="urn:microsoft.com/office/officeart/2005/8/layout/hierarchy2"/>
    <dgm:cxn modelId="{CDAF9387-2F94-4616-896F-5BAA17BB4CC4}" type="presParOf" srcId="{9CE49F32-2A3D-4EA0-9093-17430BB6239C}" destId="{52968383-3CE3-404C-B2B5-D415B1559262}" srcOrd="0" destOrd="0" presId="urn:microsoft.com/office/officeart/2005/8/layout/hierarchy2"/>
    <dgm:cxn modelId="{8AE6FC63-9F28-4C55-A679-34F3AFA8A75D}" type="presParOf" srcId="{CA3876C3-2C04-4636-8D50-CDFC545DB5B8}" destId="{C1D26D2E-9C22-4FC3-9BB7-93C55B407934}" srcOrd="1" destOrd="0" presId="urn:microsoft.com/office/officeart/2005/8/layout/hierarchy2"/>
    <dgm:cxn modelId="{5005CCC3-AF68-4263-90C4-F4145DBC7433}" type="presParOf" srcId="{C1D26D2E-9C22-4FC3-9BB7-93C55B407934}" destId="{8D871798-7B89-4BB1-9F92-9082A4DDF748}" srcOrd="0" destOrd="0" presId="urn:microsoft.com/office/officeart/2005/8/layout/hierarchy2"/>
    <dgm:cxn modelId="{A036E1CA-2292-476F-95E2-F44ECF9DF8B5}" type="presParOf" srcId="{C1D26D2E-9C22-4FC3-9BB7-93C55B407934}" destId="{A6B2F1FE-FFD9-4CD3-A592-F27A9AD08700}" srcOrd="1" destOrd="0" presId="urn:microsoft.com/office/officeart/2005/8/layout/hierarchy2"/>
    <dgm:cxn modelId="{52CD4BF9-2203-4036-827B-378FE323815D}" type="presParOf" srcId="{B5752B03-663F-462B-90E9-86C46A7A0067}" destId="{997750D4-96EB-4BB9-9AD2-9EAA9D415714}" srcOrd="8" destOrd="0" presId="urn:microsoft.com/office/officeart/2005/8/layout/hierarchy2"/>
    <dgm:cxn modelId="{8F342C88-3A5E-40B5-A206-617ED32F112D}" type="presParOf" srcId="{997750D4-96EB-4BB9-9AD2-9EAA9D415714}" destId="{36BFF728-9692-46E2-8EED-D459AC0D82DC}" srcOrd="0" destOrd="0" presId="urn:microsoft.com/office/officeart/2005/8/layout/hierarchy2"/>
    <dgm:cxn modelId="{83198350-BEDF-4D7F-934B-1A56F2890AA7}" type="presParOf" srcId="{B5752B03-663F-462B-90E9-86C46A7A0067}" destId="{8C5257B3-129C-4E16-A52F-2F059382ED0A}" srcOrd="9" destOrd="0" presId="urn:microsoft.com/office/officeart/2005/8/layout/hierarchy2"/>
    <dgm:cxn modelId="{948200AA-74AF-4D8E-AC2C-602AB19A5F5A}" type="presParOf" srcId="{8C5257B3-129C-4E16-A52F-2F059382ED0A}" destId="{E410C2DD-2B95-42B2-86D4-32F15B352216}" srcOrd="0" destOrd="0" presId="urn:microsoft.com/office/officeart/2005/8/layout/hierarchy2"/>
    <dgm:cxn modelId="{4BA40F4A-A534-45E5-AFA8-258F569D4F34}" type="presParOf" srcId="{8C5257B3-129C-4E16-A52F-2F059382ED0A}" destId="{7E5531AA-E9AA-4244-B670-B72D22716C3C}" srcOrd="1" destOrd="0" presId="urn:microsoft.com/office/officeart/2005/8/layout/hierarchy2"/>
    <dgm:cxn modelId="{8C9517A8-A9C2-4A99-8E56-0DB4CAFF6104}" type="presParOf" srcId="{7E5531AA-E9AA-4244-B670-B72D22716C3C}" destId="{C031B15B-9D44-4C7A-B6A0-4F942BC22A34}" srcOrd="0" destOrd="0" presId="urn:microsoft.com/office/officeart/2005/8/layout/hierarchy2"/>
    <dgm:cxn modelId="{BD5DAD37-95A0-4342-8022-9B2EA49633FB}" type="presParOf" srcId="{C031B15B-9D44-4C7A-B6A0-4F942BC22A34}" destId="{F60A74BF-AFE3-4831-9624-4E6D1808ECE3}" srcOrd="0" destOrd="0" presId="urn:microsoft.com/office/officeart/2005/8/layout/hierarchy2"/>
    <dgm:cxn modelId="{611F5C4B-EB38-4EDF-8018-058521ED4E83}" type="presParOf" srcId="{7E5531AA-E9AA-4244-B670-B72D22716C3C}" destId="{8E9A76C1-BB6F-46B9-8641-293ABB356CB8}" srcOrd="1" destOrd="0" presId="urn:microsoft.com/office/officeart/2005/8/layout/hierarchy2"/>
    <dgm:cxn modelId="{FDC6CF8B-7F40-4D2F-8311-076750ECFC3D}" type="presParOf" srcId="{8E9A76C1-BB6F-46B9-8641-293ABB356CB8}" destId="{8810C41C-4351-4EFF-9BA9-47BB70FFD87B}" srcOrd="0" destOrd="0" presId="urn:microsoft.com/office/officeart/2005/8/layout/hierarchy2"/>
    <dgm:cxn modelId="{BB986E7E-87D8-4556-9013-2BA4278A3109}" type="presParOf" srcId="{8E9A76C1-BB6F-46B9-8641-293ABB356CB8}" destId="{E1A1731B-978C-4E22-8DFB-A650BEDB03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326C8F3B-CBCF-4BD7-9C2F-3B15BB4D9A91}" type="presOf" srcId="{F2103179-96ED-4A7F-B05C-6921D6031C09}" destId="{B2BFB56C-67A7-452B-802F-5F7E827C13F9}" srcOrd="0" destOrd="0" presId="urn:microsoft.com/office/officeart/2005/8/layout/default"/>
    <dgm:cxn modelId="{44449C6F-F79F-4F92-8950-3B819A78BF4A}"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D81C86AD-38B4-4563-B062-A715EF166533}" type="presOf" srcId="{FAB1662F-7421-4F7B-A5C0-57390BFE5777}" destId="{2AFE754E-A9BE-43F0-99CC-FD0E25860E09}"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36DC2F43-14F2-481A-BB62-2019C2E1AC44}" type="presOf" srcId="{AF416352-CE85-458F-A403-D1461F23E8F6}" destId="{B3D60F83-A71F-4664-B2E0-FDAF1E1F667A}" srcOrd="0" destOrd="0" presId="urn:microsoft.com/office/officeart/2005/8/layout/default"/>
    <dgm:cxn modelId="{00B57323-5791-43AD-BA90-996B01610892}" type="presOf" srcId="{749654BA-097A-4093-B81D-F0D7C8F45CDF}" destId="{D38C2A64-A10E-4419-8CC2-7C9DBC741F60}" srcOrd="0" destOrd="0" presId="urn:microsoft.com/office/officeart/2005/8/layout/default"/>
    <dgm:cxn modelId="{E33C6FE3-5340-4D85-B3AB-F2373DE6EA7D}" type="presOf" srcId="{B305BEE9-96E7-4D38-B9B2-E40B0F514BFD}" destId="{D103E3C0-707E-4981-B759-BBF58D011072}"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BB4B8FFD-5F45-4A0A-937A-7E7BEBC60686}" type="presOf" srcId="{74B70E5F-85FA-42B8-A7FE-FD42B697C579}" destId="{AD9EF522-A474-43A3-8895-E1B5C946DABC}" srcOrd="0" destOrd="0" presId="urn:microsoft.com/office/officeart/2005/8/layout/default"/>
    <dgm:cxn modelId="{7761C83B-0AB5-4358-9E7B-9857C5F30C1D}" type="presParOf" srcId="{2AFE754E-A9BE-43F0-99CC-FD0E25860E09}" destId="{AD9EF522-A474-43A3-8895-E1B5C946DABC}" srcOrd="0" destOrd="0" presId="urn:microsoft.com/office/officeart/2005/8/layout/default"/>
    <dgm:cxn modelId="{404B9AEF-4B5A-4867-86EB-4576BFC5923D}" type="presParOf" srcId="{2AFE754E-A9BE-43F0-99CC-FD0E25860E09}" destId="{0337DDA8-12A4-4D35-A6BA-A52F916C71F9}" srcOrd="1" destOrd="0" presId="urn:microsoft.com/office/officeart/2005/8/layout/default"/>
    <dgm:cxn modelId="{A6B216DA-F8A5-4127-A274-B43425D6B67F}" type="presParOf" srcId="{2AFE754E-A9BE-43F0-99CC-FD0E25860E09}" destId="{F626D2C1-E362-4EE4-A84D-3ECF9A9E587C}" srcOrd="2" destOrd="0" presId="urn:microsoft.com/office/officeart/2005/8/layout/default"/>
    <dgm:cxn modelId="{DB21EFBA-27E0-4EA8-8F37-49C7DB3D0DE3}" type="presParOf" srcId="{2AFE754E-A9BE-43F0-99CC-FD0E25860E09}" destId="{B0E36A32-ED2F-4B07-A82C-07B5A09FFFAF}" srcOrd="3" destOrd="0" presId="urn:microsoft.com/office/officeart/2005/8/layout/default"/>
    <dgm:cxn modelId="{30B43BF5-7E8C-482C-88A6-6ACB1CF736A8}" type="presParOf" srcId="{2AFE754E-A9BE-43F0-99CC-FD0E25860E09}" destId="{D103E3C0-707E-4981-B759-BBF58D011072}" srcOrd="4" destOrd="0" presId="urn:microsoft.com/office/officeart/2005/8/layout/default"/>
    <dgm:cxn modelId="{43EA2615-4FFE-4C64-AB45-70C07B55CDBF}" type="presParOf" srcId="{2AFE754E-A9BE-43F0-99CC-FD0E25860E09}" destId="{E5900466-67F8-46B4-B51F-DC4C80A488EE}" srcOrd="5" destOrd="0" presId="urn:microsoft.com/office/officeart/2005/8/layout/default"/>
    <dgm:cxn modelId="{F97AA28C-96BE-4BD1-8F66-C6F6797C289C}" type="presParOf" srcId="{2AFE754E-A9BE-43F0-99CC-FD0E25860E09}" destId="{D38C2A64-A10E-4419-8CC2-7C9DBC741F60}" srcOrd="6" destOrd="0" presId="urn:microsoft.com/office/officeart/2005/8/layout/default"/>
    <dgm:cxn modelId="{93F12553-3214-4938-A9B2-10363374BD1C}" type="presParOf" srcId="{2AFE754E-A9BE-43F0-99CC-FD0E25860E09}" destId="{27184C94-8BBD-4279-BF24-E340D2BB3CF4}" srcOrd="7" destOrd="0" presId="urn:microsoft.com/office/officeart/2005/8/layout/default"/>
    <dgm:cxn modelId="{80859170-470A-4091-BEC6-98CB68DEF0B8}" type="presParOf" srcId="{2AFE754E-A9BE-43F0-99CC-FD0E25860E09}" destId="{B3D60F83-A71F-4664-B2E0-FDAF1E1F667A}" srcOrd="8" destOrd="0" presId="urn:microsoft.com/office/officeart/2005/8/layout/default"/>
    <dgm:cxn modelId="{CEEA44F0-27C4-4A4D-B841-674739750D88}" type="presParOf" srcId="{2AFE754E-A9BE-43F0-99CC-FD0E25860E09}" destId="{7494D5FB-4DF4-427E-A02C-DF883CFADE6A}" srcOrd="9" destOrd="0" presId="urn:microsoft.com/office/officeart/2005/8/layout/default"/>
    <dgm:cxn modelId="{4DDA63E2-094D-438D-9D00-8DB2CCE11F4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77AC6821-4048-42EC-AEFE-5486291248FD}" type="presOf" srcId="{AF416352-CE85-458F-A403-D1461F23E8F6}" destId="{B3D60F83-A71F-4664-B2E0-FDAF1E1F667A}" srcOrd="0" destOrd="0" presId="urn:microsoft.com/office/officeart/2005/8/layout/default"/>
    <dgm:cxn modelId="{EB4DE310-C34D-42E1-AF9F-BD69C0E88466}" type="presOf" srcId="{FAB1662F-7421-4F7B-A5C0-57390BFE5777}" destId="{2AFE754E-A9BE-43F0-99CC-FD0E25860E0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6E648016-E5DC-483C-8C73-7CF538886D35}" type="presOf" srcId="{F2103179-96ED-4A7F-B05C-6921D6031C09}" destId="{B2BFB56C-67A7-452B-802F-5F7E827C13F9}" srcOrd="0" destOrd="0" presId="urn:microsoft.com/office/officeart/2005/8/layout/default"/>
    <dgm:cxn modelId="{E7DB3DBF-901E-4818-A383-F1BA3DFF134D}" type="presOf" srcId="{74B70E5F-85FA-42B8-A7FE-FD42B697C579}" destId="{AD9EF522-A474-43A3-8895-E1B5C946DABC}"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348C32A-DA06-41BB-BC8C-E0ED54B676F9}"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C5222BCF-7E60-4553-A149-A70A63B0CD73}" type="presOf" srcId="{F5192B22-188D-4905-865D-FB0F06FA51E5}" destId="{F626D2C1-E362-4EE4-A84D-3ECF9A9E587C}" srcOrd="0" destOrd="0" presId="urn:microsoft.com/office/officeart/2005/8/layout/default"/>
    <dgm:cxn modelId="{92FAC057-4163-4E2E-862E-DA30B41FE4BB}"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7A7D93B6-68CE-423B-8288-BF315D522984}" type="presParOf" srcId="{2AFE754E-A9BE-43F0-99CC-FD0E25860E09}" destId="{AD9EF522-A474-43A3-8895-E1B5C946DABC}" srcOrd="0" destOrd="0" presId="urn:microsoft.com/office/officeart/2005/8/layout/default"/>
    <dgm:cxn modelId="{3A2629A3-B194-4873-B06A-D07265A91E18}" type="presParOf" srcId="{2AFE754E-A9BE-43F0-99CC-FD0E25860E09}" destId="{0337DDA8-12A4-4D35-A6BA-A52F916C71F9}" srcOrd="1" destOrd="0" presId="urn:microsoft.com/office/officeart/2005/8/layout/default"/>
    <dgm:cxn modelId="{ECFCCD21-3D83-4C78-9F7F-E2443A4C3706}" type="presParOf" srcId="{2AFE754E-A9BE-43F0-99CC-FD0E25860E09}" destId="{F626D2C1-E362-4EE4-A84D-3ECF9A9E587C}" srcOrd="2" destOrd="0" presId="urn:microsoft.com/office/officeart/2005/8/layout/default"/>
    <dgm:cxn modelId="{C0515D06-2D05-4D59-BA2A-7613AA13D87A}" type="presParOf" srcId="{2AFE754E-A9BE-43F0-99CC-FD0E25860E09}" destId="{B0E36A32-ED2F-4B07-A82C-07B5A09FFFAF}" srcOrd="3" destOrd="0" presId="urn:microsoft.com/office/officeart/2005/8/layout/default"/>
    <dgm:cxn modelId="{69DBD1C0-4DD0-423D-9564-55E3E0E20907}" type="presParOf" srcId="{2AFE754E-A9BE-43F0-99CC-FD0E25860E09}" destId="{D103E3C0-707E-4981-B759-BBF58D011072}" srcOrd="4" destOrd="0" presId="urn:microsoft.com/office/officeart/2005/8/layout/default"/>
    <dgm:cxn modelId="{6ABFC3A0-E180-448A-A861-0FF24418622A}" type="presParOf" srcId="{2AFE754E-A9BE-43F0-99CC-FD0E25860E09}" destId="{E5900466-67F8-46B4-B51F-DC4C80A488EE}" srcOrd="5" destOrd="0" presId="urn:microsoft.com/office/officeart/2005/8/layout/default"/>
    <dgm:cxn modelId="{325C92EE-3E8A-46EE-AC35-7C001233CB40}" type="presParOf" srcId="{2AFE754E-A9BE-43F0-99CC-FD0E25860E09}" destId="{D38C2A64-A10E-4419-8CC2-7C9DBC741F60}" srcOrd="6" destOrd="0" presId="urn:microsoft.com/office/officeart/2005/8/layout/default"/>
    <dgm:cxn modelId="{BA5660AA-6504-40D1-959B-1F28DA56ACBD}" type="presParOf" srcId="{2AFE754E-A9BE-43F0-99CC-FD0E25860E09}" destId="{27184C94-8BBD-4279-BF24-E340D2BB3CF4}" srcOrd="7" destOrd="0" presId="urn:microsoft.com/office/officeart/2005/8/layout/default"/>
    <dgm:cxn modelId="{07DB96C9-401B-40AE-B96F-F8A478BDAF17}" type="presParOf" srcId="{2AFE754E-A9BE-43F0-99CC-FD0E25860E09}" destId="{B3D60F83-A71F-4664-B2E0-FDAF1E1F667A}" srcOrd="8" destOrd="0" presId="urn:microsoft.com/office/officeart/2005/8/layout/default"/>
    <dgm:cxn modelId="{A74937FF-43D7-4F9F-BC6C-A20B4D3D6B59}" type="presParOf" srcId="{2AFE754E-A9BE-43F0-99CC-FD0E25860E09}" destId="{7494D5FB-4DF4-427E-A02C-DF883CFADE6A}" srcOrd="9" destOrd="0" presId="urn:microsoft.com/office/officeart/2005/8/layout/default"/>
    <dgm:cxn modelId="{B6610352-63C9-48D7-826A-9DBD17464886}"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BFD92C96-D3C2-4276-8996-35EB1837FAAE}" type="presOf" srcId="{74B70E5F-85FA-42B8-A7FE-FD42B697C579}" destId="{AD9EF522-A474-43A3-8895-E1B5C946DABC}" srcOrd="0" destOrd="0" presId="urn:microsoft.com/office/officeart/2005/8/layout/default"/>
    <dgm:cxn modelId="{260123D1-7A5D-48BD-9688-759010D5C4FB}"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4C2B1DAD-1DF0-413F-A6B5-1C0EDC35D6FD}" type="presOf" srcId="{F2103179-96ED-4A7F-B05C-6921D6031C09}" destId="{B2BFB56C-67A7-452B-802F-5F7E827C13F9}" srcOrd="0" destOrd="0" presId="urn:microsoft.com/office/officeart/2005/8/layout/default"/>
    <dgm:cxn modelId="{31B33514-6013-47DC-B86A-23F3159F54AF}" type="presOf" srcId="{AF416352-CE85-458F-A403-D1461F23E8F6}" destId="{B3D60F83-A71F-4664-B2E0-FDAF1E1F667A}" srcOrd="0" destOrd="0" presId="urn:microsoft.com/office/officeart/2005/8/layout/default"/>
    <dgm:cxn modelId="{D8DC88F1-B160-4372-928D-4476D0A2D660}" type="presOf" srcId="{F5192B22-188D-4905-865D-FB0F06FA51E5}" destId="{F626D2C1-E362-4EE4-A84D-3ECF9A9E587C}"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A97A8D6A-F386-41C5-905F-F0DBF786B8FF}"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3BE90DCF-A111-493D-84C1-4059BBB026B1}" type="presOf" srcId="{749654BA-097A-4093-B81D-F0D7C8F45CDF}" destId="{D38C2A64-A10E-4419-8CC2-7C9DBC741F60}" srcOrd="0" destOrd="0" presId="urn:microsoft.com/office/officeart/2005/8/layout/default"/>
    <dgm:cxn modelId="{B7427433-1C3F-464A-8A45-48360534B913}" type="presParOf" srcId="{2AFE754E-A9BE-43F0-99CC-FD0E25860E09}" destId="{AD9EF522-A474-43A3-8895-E1B5C946DABC}" srcOrd="0" destOrd="0" presId="urn:microsoft.com/office/officeart/2005/8/layout/default"/>
    <dgm:cxn modelId="{6D778BF3-19DF-4CE1-B4E6-AC7014BA15D3}" type="presParOf" srcId="{2AFE754E-A9BE-43F0-99CC-FD0E25860E09}" destId="{0337DDA8-12A4-4D35-A6BA-A52F916C71F9}" srcOrd="1" destOrd="0" presId="urn:microsoft.com/office/officeart/2005/8/layout/default"/>
    <dgm:cxn modelId="{D64EE653-BA4C-4E5D-8B92-4EDE87927D90}" type="presParOf" srcId="{2AFE754E-A9BE-43F0-99CC-FD0E25860E09}" destId="{F626D2C1-E362-4EE4-A84D-3ECF9A9E587C}" srcOrd="2" destOrd="0" presId="urn:microsoft.com/office/officeart/2005/8/layout/default"/>
    <dgm:cxn modelId="{1D892134-B56B-4AB6-BC12-74A5D9A0E674}" type="presParOf" srcId="{2AFE754E-A9BE-43F0-99CC-FD0E25860E09}" destId="{B0E36A32-ED2F-4B07-A82C-07B5A09FFFAF}" srcOrd="3" destOrd="0" presId="urn:microsoft.com/office/officeart/2005/8/layout/default"/>
    <dgm:cxn modelId="{300684C1-8B0B-4586-953E-3F00EEB73FF0}" type="presParOf" srcId="{2AFE754E-A9BE-43F0-99CC-FD0E25860E09}" destId="{D103E3C0-707E-4981-B759-BBF58D011072}" srcOrd="4" destOrd="0" presId="urn:microsoft.com/office/officeart/2005/8/layout/default"/>
    <dgm:cxn modelId="{F8A38DD7-CF6C-4A4A-8F61-07D3ABB8D1C3}" type="presParOf" srcId="{2AFE754E-A9BE-43F0-99CC-FD0E25860E09}" destId="{E5900466-67F8-46B4-B51F-DC4C80A488EE}" srcOrd="5" destOrd="0" presId="urn:microsoft.com/office/officeart/2005/8/layout/default"/>
    <dgm:cxn modelId="{66029A97-6EF0-4000-BB01-F7F9D6DD41C8}" type="presParOf" srcId="{2AFE754E-A9BE-43F0-99CC-FD0E25860E09}" destId="{D38C2A64-A10E-4419-8CC2-7C9DBC741F60}" srcOrd="6" destOrd="0" presId="urn:microsoft.com/office/officeart/2005/8/layout/default"/>
    <dgm:cxn modelId="{1E2F6009-F125-4D87-B7AC-CA8191DB2EA5}" type="presParOf" srcId="{2AFE754E-A9BE-43F0-99CC-FD0E25860E09}" destId="{27184C94-8BBD-4279-BF24-E340D2BB3CF4}" srcOrd="7" destOrd="0" presId="urn:microsoft.com/office/officeart/2005/8/layout/default"/>
    <dgm:cxn modelId="{8B2B350C-B756-4DD5-9B80-175D389318EE}" type="presParOf" srcId="{2AFE754E-A9BE-43F0-99CC-FD0E25860E09}" destId="{B3D60F83-A71F-4664-B2E0-FDAF1E1F667A}" srcOrd="8" destOrd="0" presId="urn:microsoft.com/office/officeart/2005/8/layout/default"/>
    <dgm:cxn modelId="{841AA4B7-FE29-490A-8C00-6FEACF1F9B15}" type="presParOf" srcId="{2AFE754E-A9BE-43F0-99CC-FD0E25860E09}" destId="{7494D5FB-4DF4-427E-A02C-DF883CFADE6A}" srcOrd="9" destOrd="0" presId="urn:microsoft.com/office/officeart/2005/8/layout/default"/>
    <dgm:cxn modelId="{403AB2FE-56F4-4678-AFA5-AA281B972E6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1558BFD0-03B8-4494-AD74-7CC335213498}" type="presOf" srcId="{AF416352-CE85-458F-A403-D1461F23E8F6}" destId="{B3D60F83-A71F-4664-B2E0-FDAF1E1F667A}" srcOrd="0" destOrd="0" presId="urn:microsoft.com/office/officeart/2005/8/layout/default"/>
    <dgm:cxn modelId="{1372E6E5-05B3-4130-BAB3-E1C1CF5C342E}"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AFFBCD66-ED28-45A9-ACE2-6287042071F5}" type="presOf" srcId="{F2103179-96ED-4A7F-B05C-6921D6031C09}" destId="{B2BFB56C-67A7-452B-802F-5F7E827C13F9}"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76F481-F614-4438-927A-387806E5328F}" type="presOf" srcId="{F5192B22-188D-4905-865D-FB0F06FA51E5}" destId="{F626D2C1-E362-4EE4-A84D-3ECF9A9E587C}" srcOrd="0" destOrd="0" presId="urn:microsoft.com/office/officeart/2005/8/layout/default"/>
    <dgm:cxn modelId="{8361FE1E-DF58-4941-ACBB-520DBC2DEE61}" type="presOf" srcId="{74B70E5F-85FA-42B8-A7FE-FD42B697C579}" destId="{AD9EF522-A474-43A3-8895-E1B5C946DABC}"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1F9AE19-CD92-48E9-B550-CE5230D9FF5A}" type="presOf" srcId="{749654BA-097A-4093-B81D-F0D7C8F45CDF}" destId="{D38C2A64-A10E-4419-8CC2-7C9DBC741F60}" srcOrd="0" destOrd="0" presId="urn:microsoft.com/office/officeart/2005/8/layout/default"/>
    <dgm:cxn modelId="{4A7FD812-4B1C-477B-8365-64A708C244D4}"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6393977E-8D3A-4561-8A88-A6C860E835DD}" type="presParOf" srcId="{2AFE754E-A9BE-43F0-99CC-FD0E25860E09}" destId="{AD9EF522-A474-43A3-8895-E1B5C946DABC}" srcOrd="0" destOrd="0" presId="urn:microsoft.com/office/officeart/2005/8/layout/default"/>
    <dgm:cxn modelId="{2A9C9E60-E66F-4220-90FC-147A5FB8FBCB}" type="presParOf" srcId="{2AFE754E-A9BE-43F0-99CC-FD0E25860E09}" destId="{0337DDA8-12A4-4D35-A6BA-A52F916C71F9}" srcOrd="1" destOrd="0" presId="urn:microsoft.com/office/officeart/2005/8/layout/default"/>
    <dgm:cxn modelId="{0737DE3B-3FB9-4D76-82E7-2B6304C8C15B}" type="presParOf" srcId="{2AFE754E-A9BE-43F0-99CC-FD0E25860E09}" destId="{F626D2C1-E362-4EE4-A84D-3ECF9A9E587C}" srcOrd="2" destOrd="0" presId="urn:microsoft.com/office/officeart/2005/8/layout/default"/>
    <dgm:cxn modelId="{84063E1A-2855-48F6-9D44-ABD5C5D88E86}" type="presParOf" srcId="{2AFE754E-A9BE-43F0-99CC-FD0E25860E09}" destId="{B0E36A32-ED2F-4B07-A82C-07B5A09FFFAF}" srcOrd="3" destOrd="0" presId="urn:microsoft.com/office/officeart/2005/8/layout/default"/>
    <dgm:cxn modelId="{59A27274-F5E3-47F6-9B26-9B96F064AD1F}" type="presParOf" srcId="{2AFE754E-A9BE-43F0-99CC-FD0E25860E09}" destId="{D103E3C0-707E-4981-B759-BBF58D011072}" srcOrd="4" destOrd="0" presId="urn:microsoft.com/office/officeart/2005/8/layout/default"/>
    <dgm:cxn modelId="{8702BE88-5367-44AC-9F8B-15703AFA6B2E}" type="presParOf" srcId="{2AFE754E-A9BE-43F0-99CC-FD0E25860E09}" destId="{E5900466-67F8-46B4-B51F-DC4C80A488EE}" srcOrd="5" destOrd="0" presId="urn:microsoft.com/office/officeart/2005/8/layout/default"/>
    <dgm:cxn modelId="{4F6C4344-81C4-4CCE-88CF-AC7F52DA3EE8}" type="presParOf" srcId="{2AFE754E-A9BE-43F0-99CC-FD0E25860E09}" destId="{D38C2A64-A10E-4419-8CC2-7C9DBC741F60}" srcOrd="6" destOrd="0" presId="urn:microsoft.com/office/officeart/2005/8/layout/default"/>
    <dgm:cxn modelId="{DD40A717-13A6-4637-8DDE-7AD4F49DF43C}" type="presParOf" srcId="{2AFE754E-A9BE-43F0-99CC-FD0E25860E09}" destId="{27184C94-8BBD-4279-BF24-E340D2BB3CF4}" srcOrd="7" destOrd="0" presId="urn:microsoft.com/office/officeart/2005/8/layout/default"/>
    <dgm:cxn modelId="{EAD59E79-A7A5-4FB4-BBF0-777C38292963}" type="presParOf" srcId="{2AFE754E-A9BE-43F0-99CC-FD0E25860E09}" destId="{B3D60F83-A71F-4664-B2E0-FDAF1E1F667A}" srcOrd="8" destOrd="0" presId="urn:microsoft.com/office/officeart/2005/8/layout/default"/>
    <dgm:cxn modelId="{9DF86E85-F992-403F-B8BF-24887C6CA286}" type="presParOf" srcId="{2AFE754E-A9BE-43F0-99CC-FD0E25860E09}" destId="{7494D5FB-4DF4-427E-A02C-DF883CFADE6A}" srcOrd="9" destOrd="0" presId="urn:microsoft.com/office/officeart/2005/8/layout/default"/>
    <dgm:cxn modelId="{4C404DE8-DD45-4E8E-B34C-5BA66B3833F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D6A761B3-36FC-49A2-A4CD-1ED3127133D2}" type="presOf" srcId="{F2103179-96ED-4A7F-B05C-6921D6031C09}" destId="{B2BFB56C-67A7-452B-802F-5F7E827C13F9}" srcOrd="0" destOrd="0" presId="urn:microsoft.com/office/officeart/2005/8/layout/default"/>
    <dgm:cxn modelId="{953E0A86-3220-48EE-9019-5EEE8712B22C}" type="presOf" srcId="{F5192B22-188D-4905-865D-FB0F06FA51E5}" destId="{F626D2C1-E362-4EE4-A84D-3ECF9A9E587C}"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1A6A91CF-5B33-46A7-A1B6-448ABAA663AE}" type="presOf" srcId="{AF416352-CE85-458F-A403-D1461F23E8F6}" destId="{B3D60F83-A71F-4664-B2E0-FDAF1E1F667A}" srcOrd="0" destOrd="0" presId="urn:microsoft.com/office/officeart/2005/8/layout/default"/>
    <dgm:cxn modelId="{BB16569D-57DF-4C72-B30F-9630EC6D8F9B}" type="presOf" srcId="{FAB1662F-7421-4F7B-A5C0-57390BFE5777}" destId="{2AFE754E-A9BE-43F0-99CC-FD0E25860E09}" srcOrd="0" destOrd="0" presId="urn:microsoft.com/office/officeart/2005/8/layout/default"/>
    <dgm:cxn modelId="{4DBFB9E1-A8C4-471F-87A0-886A258964DC}"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059DFAD-3473-4686-92B5-8534745B486F}" srcId="{FAB1662F-7421-4F7B-A5C0-57390BFE5777}" destId="{74B70E5F-85FA-42B8-A7FE-FD42B697C579}" srcOrd="0" destOrd="0" parTransId="{606FCD52-B795-4D11-9A2E-065852207DB8}" sibTransId="{799BB488-3E9F-4420-817A-B2F52C536B57}"/>
    <dgm:cxn modelId="{37E8E2E4-37AD-4E30-910B-1235D344AB72}" type="presOf" srcId="{749654BA-097A-4093-B81D-F0D7C8F45CDF}" destId="{D38C2A64-A10E-4419-8CC2-7C9DBC741F60}"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DEBEF851-D535-4EAA-8A72-101DB569839D}" type="presOf" srcId="{74B70E5F-85FA-42B8-A7FE-FD42B697C579}" destId="{AD9EF522-A474-43A3-8895-E1B5C946DABC}" srcOrd="0" destOrd="0" presId="urn:microsoft.com/office/officeart/2005/8/layout/default"/>
    <dgm:cxn modelId="{4A9CF68D-5BC4-4D1E-80CB-B4077329A08E}" type="presParOf" srcId="{2AFE754E-A9BE-43F0-99CC-FD0E25860E09}" destId="{AD9EF522-A474-43A3-8895-E1B5C946DABC}" srcOrd="0" destOrd="0" presId="urn:microsoft.com/office/officeart/2005/8/layout/default"/>
    <dgm:cxn modelId="{4EBDAD81-D4DE-46EB-A610-3B67314948BA}" type="presParOf" srcId="{2AFE754E-A9BE-43F0-99CC-FD0E25860E09}" destId="{0337DDA8-12A4-4D35-A6BA-A52F916C71F9}" srcOrd="1" destOrd="0" presId="urn:microsoft.com/office/officeart/2005/8/layout/default"/>
    <dgm:cxn modelId="{50FB3BA6-0086-4A41-8AE4-40419FF74B11}" type="presParOf" srcId="{2AFE754E-A9BE-43F0-99CC-FD0E25860E09}" destId="{F626D2C1-E362-4EE4-A84D-3ECF9A9E587C}" srcOrd="2" destOrd="0" presId="urn:microsoft.com/office/officeart/2005/8/layout/default"/>
    <dgm:cxn modelId="{0ED84A90-5FF1-48EB-9794-63D1486A367D}" type="presParOf" srcId="{2AFE754E-A9BE-43F0-99CC-FD0E25860E09}" destId="{B0E36A32-ED2F-4B07-A82C-07B5A09FFFAF}" srcOrd="3" destOrd="0" presId="urn:microsoft.com/office/officeart/2005/8/layout/default"/>
    <dgm:cxn modelId="{A2B22FA4-1F2C-49A5-A50E-986FBA5E603E}" type="presParOf" srcId="{2AFE754E-A9BE-43F0-99CC-FD0E25860E09}" destId="{D103E3C0-707E-4981-B759-BBF58D011072}" srcOrd="4" destOrd="0" presId="urn:microsoft.com/office/officeart/2005/8/layout/default"/>
    <dgm:cxn modelId="{7ADCF2AD-8EB8-406E-A298-9EC3DF1EB388}" type="presParOf" srcId="{2AFE754E-A9BE-43F0-99CC-FD0E25860E09}" destId="{E5900466-67F8-46B4-B51F-DC4C80A488EE}" srcOrd="5" destOrd="0" presId="urn:microsoft.com/office/officeart/2005/8/layout/default"/>
    <dgm:cxn modelId="{CEE7A0C7-54EA-4446-8455-86F90FEBA751}" type="presParOf" srcId="{2AFE754E-A9BE-43F0-99CC-FD0E25860E09}" destId="{D38C2A64-A10E-4419-8CC2-7C9DBC741F60}" srcOrd="6" destOrd="0" presId="urn:microsoft.com/office/officeart/2005/8/layout/default"/>
    <dgm:cxn modelId="{39FA5A8C-FD23-4365-AD64-257634C390F0}" type="presParOf" srcId="{2AFE754E-A9BE-43F0-99CC-FD0E25860E09}" destId="{27184C94-8BBD-4279-BF24-E340D2BB3CF4}" srcOrd="7" destOrd="0" presId="urn:microsoft.com/office/officeart/2005/8/layout/default"/>
    <dgm:cxn modelId="{1AFD1F2F-E08D-474D-977F-6A0ED3B01314}" type="presParOf" srcId="{2AFE754E-A9BE-43F0-99CC-FD0E25860E09}" destId="{B3D60F83-A71F-4664-B2E0-FDAF1E1F667A}" srcOrd="8" destOrd="0" presId="urn:microsoft.com/office/officeart/2005/8/layout/default"/>
    <dgm:cxn modelId="{17AC697A-E429-45D6-B025-E03EAC1DB48B}" type="presParOf" srcId="{2AFE754E-A9BE-43F0-99CC-FD0E25860E09}" destId="{7494D5FB-4DF4-427E-A02C-DF883CFADE6A}" srcOrd="9" destOrd="0" presId="urn:microsoft.com/office/officeart/2005/8/layout/default"/>
    <dgm:cxn modelId="{CA092B5A-DD7A-4FCD-9E44-7E532FC7F1E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8C331A3E-2855-4B68-9C23-E5E9334EFE10}" type="presOf" srcId="{F2103179-96ED-4A7F-B05C-6921D6031C09}" destId="{B2BFB56C-67A7-452B-802F-5F7E827C13F9}" srcOrd="0" destOrd="0" presId="urn:microsoft.com/office/officeart/2005/8/layout/default"/>
    <dgm:cxn modelId="{50C30E63-459B-4EA6-85B0-42C75E1C0A95}" type="presOf" srcId="{F5192B22-188D-4905-865D-FB0F06FA51E5}" destId="{F626D2C1-E362-4EE4-A84D-3ECF9A9E587C}" srcOrd="0" destOrd="0" presId="urn:microsoft.com/office/officeart/2005/8/layout/default"/>
    <dgm:cxn modelId="{E2600280-3879-45ED-ABA4-30EA1E025738}" type="presOf" srcId="{74B70E5F-85FA-42B8-A7FE-FD42B697C579}" destId="{AD9EF522-A474-43A3-8895-E1B5C946DABC}" srcOrd="0" destOrd="0" presId="urn:microsoft.com/office/officeart/2005/8/layout/default"/>
    <dgm:cxn modelId="{E753277D-78FC-4F19-B1C2-85D5C28B56BC}" type="presOf" srcId="{AF416352-CE85-458F-A403-D1461F23E8F6}" destId="{B3D60F83-A71F-4664-B2E0-FDAF1E1F667A}"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EA0C1AF-6C2F-44DF-81AD-B326200377C4}"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6C72D547-C3EC-4F55-9831-B3F94A82AC12}" type="presOf" srcId="{B305BEE9-96E7-4D38-B9B2-E40B0F514BFD}" destId="{D103E3C0-707E-4981-B759-BBF58D011072}" srcOrd="0" destOrd="0" presId="urn:microsoft.com/office/officeart/2005/8/layout/default"/>
    <dgm:cxn modelId="{8BB1CE7C-24A9-45E4-8E4D-8D21C6A85E51}"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231DFC54-4876-4814-8CF1-AE86F031D007}" type="presParOf" srcId="{2AFE754E-A9BE-43F0-99CC-FD0E25860E09}" destId="{AD9EF522-A474-43A3-8895-E1B5C946DABC}" srcOrd="0" destOrd="0" presId="urn:microsoft.com/office/officeart/2005/8/layout/default"/>
    <dgm:cxn modelId="{6C817991-526A-41A0-B73E-AA08A35B57A3}" type="presParOf" srcId="{2AFE754E-A9BE-43F0-99CC-FD0E25860E09}" destId="{0337DDA8-12A4-4D35-A6BA-A52F916C71F9}" srcOrd="1" destOrd="0" presId="urn:microsoft.com/office/officeart/2005/8/layout/default"/>
    <dgm:cxn modelId="{8693A42A-3BF3-41F4-8B1A-228294A274A0}" type="presParOf" srcId="{2AFE754E-A9BE-43F0-99CC-FD0E25860E09}" destId="{F626D2C1-E362-4EE4-A84D-3ECF9A9E587C}" srcOrd="2" destOrd="0" presId="urn:microsoft.com/office/officeart/2005/8/layout/default"/>
    <dgm:cxn modelId="{97FD03BB-40A3-4F95-B20B-C396F2F393F3}" type="presParOf" srcId="{2AFE754E-A9BE-43F0-99CC-FD0E25860E09}" destId="{B0E36A32-ED2F-4B07-A82C-07B5A09FFFAF}" srcOrd="3" destOrd="0" presId="urn:microsoft.com/office/officeart/2005/8/layout/default"/>
    <dgm:cxn modelId="{F622AB5F-A6EF-43F0-B0A4-9826B199DE11}" type="presParOf" srcId="{2AFE754E-A9BE-43F0-99CC-FD0E25860E09}" destId="{D103E3C0-707E-4981-B759-BBF58D011072}" srcOrd="4" destOrd="0" presId="urn:microsoft.com/office/officeart/2005/8/layout/default"/>
    <dgm:cxn modelId="{3AA10A46-A99A-4AB4-9460-0D2D732540CB}" type="presParOf" srcId="{2AFE754E-A9BE-43F0-99CC-FD0E25860E09}" destId="{E5900466-67F8-46B4-B51F-DC4C80A488EE}" srcOrd="5" destOrd="0" presId="urn:microsoft.com/office/officeart/2005/8/layout/default"/>
    <dgm:cxn modelId="{2EA7472A-F282-46DA-BF7F-8B70B273D731}" type="presParOf" srcId="{2AFE754E-A9BE-43F0-99CC-FD0E25860E09}" destId="{D38C2A64-A10E-4419-8CC2-7C9DBC741F60}" srcOrd="6" destOrd="0" presId="urn:microsoft.com/office/officeart/2005/8/layout/default"/>
    <dgm:cxn modelId="{B09D0DFC-1C43-48B9-8094-36901A190ED9}" type="presParOf" srcId="{2AFE754E-A9BE-43F0-99CC-FD0E25860E09}" destId="{27184C94-8BBD-4279-BF24-E340D2BB3CF4}" srcOrd="7" destOrd="0" presId="urn:microsoft.com/office/officeart/2005/8/layout/default"/>
    <dgm:cxn modelId="{14D8C9E9-1F45-4EB4-8F04-5F39CB8FB98A}" type="presParOf" srcId="{2AFE754E-A9BE-43F0-99CC-FD0E25860E09}" destId="{B3D60F83-A71F-4664-B2E0-FDAF1E1F667A}" srcOrd="8" destOrd="0" presId="urn:microsoft.com/office/officeart/2005/8/layout/default"/>
    <dgm:cxn modelId="{184166AD-FD09-469C-A9C4-FC0BF10E2AA2}" type="presParOf" srcId="{2AFE754E-A9BE-43F0-99CC-FD0E25860E09}" destId="{7494D5FB-4DF4-427E-A02C-DF883CFADE6A}" srcOrd="9" destOrd="0" presId="urn:microsoft.com/office/officeart/2005/8/layout/default"/>
    <dgm:cxn modelId="{288CC0C1-DDC4-4675-89B1-F43D614B9D30}"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27E8434F-1C78-4F5D-B098-6306C8F5CEBF}" type="presOf" srcId="{74B70E5F-85FA-42B8-A7FE-FD42B697C579}" destId="{AD9EF522-A474-43A3-8895-E1B5C946DABC}" srcOrd="0" destOrd="0" presId="urn:microsoft.com/office/officeart/2005/8/layout/default"/>
    <dgm:cxn modelId="{BDB93BD1-474B-4E5D-A828-47643DC39C97}"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8FF36685-6046-4F9D-8E79-356C3CF5BB23}" type="presOf" srcId="{B305BEE9-96E7-4D38-B9B2-E40B0F514BFD}" destId="{D103E3C0-707E-4981-B759-BBF58D011072}" srcOrd="0" destOrd="0" presId="urn:microsoft.com/office/officeart/2005/8/layout/default"/>
    <dgm:cxn modelId="{90CFE519-2792-461A-94A6-23DAAED2E2B3}"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752F71E0-AF0A-4DC0-A0CC-AEB501BACF28}" type="presOf" srcId="{FAB1662F-7421-4F7B-A5C0-57390BFE5777}" destId="{2AFE754E-A9BE-43F0-99CC-FD0E25860E09}" srcOrd="0" destOrd="0" presId="urn:microsoft.com/office/officeart/2005/8/layout/default"/>
    <dgm:cxn modelId="{D01EB9B4-C898-47BD-81F4-F25FBBEDA5BF}" type="presOf" srcId="{749654BA-097A-4093-B81D-F0D7C8F45CDF}" destId="{D38C2A64-A10E-4419-8CC2-7C9DBC741F60}"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AFC29FCC-2C7D-4D7C-AD01-38D13F0511F5}" type="presOf" srcId="{F2103179-96ED-4A7F-B05C-6921D6031C09}" destId="{B2BFB56C-67A7-452B-802F-5F7E827C13F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5E333AEC-73ED-4561-BF0C-A1BC6C235E14}" type="presParOf" srcId="{2AFE754E-A9BE-43F0-99CC-FD0E25860E09}" destId="{AD9EF522-A474-43A3-8895-E1B5C946DABC}" srcOrd="0" destOrd="0" presId="urn:microsoft.com/office/officeart/2005/8/layout/default"/>
    <dgm:cxn modelId="{E3F0075D-820A-4115-B3E1-0C5FE8C22725}" type="presParOf" srcId="{2AFE754E-A9BE-43F0-99CC-FD0E25860E09}" destId="{0337DDA8-12A4-4D35-A6BA-A52F916C71F9}" srcOrd="1" destOrd="0" presId="urn:microsoft.com/office/officeart/2005/8/layout/default"/>
    <dgm:cxn modelId="{48D22D21-D178-4FC7-B080-AEDDC897DB52}" type="presParOf" srcId="{2AFE754E-A9BE-43F0-99CC-FD0E25860E09}" destId="{F626D2C1-E362-4EE4-A84D-3ECF9A9E587C}" srcOrd="2" destOrd="0" presId="urn:microsoft.com/office/officeart/2005/8/layout/default"/>
    <dgm:cxn modelId="{9EB8D6C9-635C-4566-952C-32157553F023}" type="presParOf" srcId="{2AFE754E-A9BE-43F0-99CC-FD0E25860E09}" destId="{B0E36A32-ED2F-4B07-A82C-07B5A09FFFAF}" srcOrd="3" destOrd="0" presId="urn:microsoft.com/office/officeart/2005/8/layout/default"/>
    <dgm:cxn modelId="{8A2DB7C1-DAB3-457D-9152-75B3A5ADB504}" type="presParOf" srcId="{2AFE754E-A9BE-43F0-99CC-FD0E25860E09}" destId="{D103E3C0-707E-4981-B759-BBF58D011072}" srcOrd="4" destOrd="0" presId="urn:microsoft.com/office/officeart/2005/8/layout/default"/>
    <dgm:cxn modelId="{4BB48D76-2489-4C1E-837A-D94340D3C10F}" type="presParOf" srcId="{2AFE754E-A9BE-43F0-99CC-FD0E25860E09}" destId="{E5900466-67F8-46B4-B51F-DC4C80A488EE}" srcOrd="5" destOrd="0" presId="urn:microsoft.com/office/officeart/2005/8/layout/default"/>
    <dgm:cxn modelId="{44BD46E9-948B-49CE-A4B6-C0360F4E7490}" type="presParOf" srcId="{2AFE754E-A9BE-43F0-99CC-FD0E25860E09}" destId="{D38C2A64-A10E-4419-8CC2-7C9DBC741F60}" srcOrd="6" destOrd="0" presId="urn:microsoft.com/office/officeart/2005/8/layout/default"/>
    <dgm:cxn modelId="{D8F49BAA-21B4-4510-939D-575E1846F449}" type="presParOf" srcId="{2AFE754E-A9BE-43F0-99CC-FD0E25860E09}" destId="{27184C94-8BBD-4279-BF24-E340D2BB3CF4}" srcOrd="7" destOrd="0" presId="urn:microsoft.com/office/officeart/2005/8/layout/default"/>
    <dgm:cxn modelId="{DCB5FF40-95C1-48F7-A940-4A105042C97E}" type="presParOf" srcId="{2AFE754E-A9BE-43F0-99CC-FD0E25860E09}" destId="{B3D60F83-A71F-4664-B2E0-FDAF1E1F667A}" srcOrd="8" destOrd="0" presId="urn:microsoft.com/office/officeart/2005/8/layout/default"/>
    <dgm:cxn modelId="{381DC1AF-2BB1-4AC3-A65A-D3CEFDE77526}" type="presParOf" srcId="{2AFE754E-A9BE-43F0-99CC-FD0E25860E09}" destId="{7494D5FB-4DF4-427E-A02C-DF883CFADE6A}" srcOrd="9" destOrd="0" presId="urn:microsoft.com/office/officeart/2005/8/layout/default"/>
    <dgm:cxn modelId="{9D614548-4591-4135-A18E-E686B917B558}"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3_2" csCatId="accent3" phldr="1"/>
      <dgm:spPr/>
      <dgm:t>
        <a:bodyPr/>
        <a:lstStyle/>
        <a:p>
          <a:endParaRPr lang="en-US"/>
        </a:p>
      </dgm:t>
    </dgm:pt>
    <dgm:pt modelId="{ABA94078-415A-4746-B338-0DE50D167765}">
      <dgm:prSet phldrT="[Text]"/>
      <dgm:spPr/>
      <dgm:t>
        <a:bodyPr/>
        <a:lstStyle/>
        <a:p>
          <a:r>
            <a:rPr lang="en-US" b="1" dirty="0" smtClean="0">
              <a:latin typeface="+mn-lt"/>
              <a:cs typeface="Segoe UI Light" panose="020B0502040204020203" pitchFamily="34" charset="0"/>
            </a:rPr>
            <a:t>Manually Managed</a:t>
          </a:r>
          <a:endParaRPr lang="en-US" b="1" dirty="0">
            <a:latin typeface="+mn-lt"/>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dirty="0" smtClean="0">
              <a:latin typeface="Segoe UI Light" panose="020B0502040204020203" pitchFamily="34" charset="0"/>
              <a:cs typeface="Segoe UI Light" panose="020B0502040204020203" pitchFamily="34" charset="0"/>
            </a:rPr>
            <a:t>Apache </a:t>
          </a:r>
          <a:r>
            <a:rPr lang="en-US" dirty="0" err="1" smtClean="0">
              <a:latin typeface="Segoe UI Light" panose="020B0502040204020203" pitchFamily="34" charset="0"/>
              <a:cs typeface="Segoe UI Light" panose="020B0502040204020203" pitchFamily="34" charset="0"/>
            </a:rPr>
            <a:t>Lucene</a:t>
          </a:r>
          <a:endParaRPr lang="en-US"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B2EFCD2E-75B4-4849-AA96-F6A28228A999}">
      <dgm:prSet phldrT="[Text]"/>
      <dgm:spPr/>
      <dgm:t>
        <a:bodyPr/>
        <a:lstStyle/>
        <a:p>
          <a:r>
            <a:rPr lang="en-US" dirty="0" smtClean="0">
              <a:latin typeface="Segoe UI Light" panose="020B0502040204020203" pitchFamily="34" charset="0"/>
              <a:cs typeface="Segoe UI Light" panose="020B0502040204020203" pitchFamily="34" charset="0"/>
            </a:rPr>
            <a:t>Apache SOLR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F369B857-7C93-4782-9857-C71A8DBF465F}" type="par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5C1D5B8-8EE8-4687-AFB4-F340748F050E}" type="sib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ABE75CE-36EB-4BBB-B949-FBE6E5CEB4D6}">
      <dgm:prSet phldrT="[Text]"/>
      <dgm:spPr/>
      <dgm:t>
        <a:bodyPr/>
        <a:lstStyle/>
        <a:p>
          <a:r>
            <a:rPr lang="en-US" dirty="0" smtClean="0">
              <a:latin typeface="Segoe UI Light" panose="020B0502040204020203" pitchFamily="34" charset="0"/>
              <a:cs typeface="Segoe UI Light" panose="020B0502040204020203" pitchFamily="34" charset="0"/>
            </a:rPr>
            <a:t>Elasticsearch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C0AEAA98-59CB-4FF1-B513-224B0F1EDFD6}" type="par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871C90BB-3B2B-479C-8984-444F21ACC902}" type="sib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AE032B68-7AA2-40F7-869C-7D0B9FBF933B}">
      <dgm:prSet phldrT="[Text]"/>
      <dgm:spPr/>
      <dgm:t>
        <a:bodyPr/>
        <a:lstStyle/>
        <a:p>
          <a:r>
            <a:rPr lang="en-US" dirty="0" smtClean="0">
              <a:latin typeface="Segoe UI Light" panose="020B0502040204020203" pitchFamily="34" charset="0"/>
              <a:cs typeface="Segoe UI Light" panose="020B0502040204020203" pitchFamily="34" charset="0"/>
            </a:rPr>
            <a:t>SharePoint Search</a:t>
          </a:r>
          <a:endParaRPr lang="en-US" dirty="0">
            <a:latin typeface="Segoe UI Light" panose="020B0502040204020203" pitchFamily="34" charset="0"/>
            <a:cs typeface="Segoe UI Light" panose="020B0502040204020203" pitchFamily="34" charset="0"/>
          </a:endParaRPr>
        </a:p>
      </dgm:t>
    </dgm:pt>
    <dgm:pt modelId="{715934F9-890D-41BE-B325-3E5C2B43E221}" type="par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60B3B9BD-C550-4B07-9718-52A6AA082D8B}" type="sib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BB8F218F-42AD-4F88-A393-F33F14A0E76A}">
      <dgm:prSet phldrT="[Text]"/>
      <dgm:spPr/>
      <dgm:t>
        <a:bodyPr/>
        <a:lstStyle/>
        <a:p>
          <a:r>
            <a:rPr lang="en-US" dirty="0" err="1" smtClean="0">
              <a:latin typeface="Segoe UI Light" panose="020B0502040204020203" pitchFamily="34" charset="0"/>
              <a:cs typeface="Segoe UI Light" panose="020B0502040204020203" pitchFamily="34" charset="0"/>
            </a:rPr>
            <a:t>Endeca</a:t>
          </a:r>
          <a:endParaRPr lang="en-US" dirty="0">
            <a:latin typeface="Segoe UI Light" panose="020B0502040204020203" pitchFamily="34" charset="0"/>
            <a:cs typeface="Segoe UI Light" panose="020B0502040204020203" pitchFamily="34" charset="0"/>
          </a:endParaRPr>
        </a:p>
      </dgm:t>
    </dgm:pt>
    <dgm:pt modelId="{CE55EEAD-D80F-4342-ABCC-8EE2623D8AA4}" type="parTrans" cxnId="{1C349D36-D2BB-46D1-8BB5-1E4B0355FCD5}">
      <dgm:prSet/>
      <dgm:spPr/>
      <dgm:t>
        <a:bodyPr/>
        <a:lstStyle/>
        <a:p>
          <a:endParaRPr lang="en-US"/>
        </a:p>
      </dgm:t>
    </dgm:pt>
    <dgm:pt modelId="{57E5E703-9B20-4072-97AE-A3AFB8312A42}" type="sibTrans" cxnId="{1C349D36-D2BB-46D1-8BB5-1E4B0355FCD5}">
      <dgm:prSet/>
      <dgm:spPr/>
      <dgm:t>
        <a:bodyPr/>
        <a:lstStyle/>
        <a:p>
          <a:endParaRPr lang="en-US"/>
        </a:p>
      </dgm:t>
    </dgm:pt>
    <dgm:pt modelId="{0190E47B-A294-476A-A8CC-EBBE06E5F3C5}">
      <dgm:prSet phldrT="[Text]"/>
      <dgm:spPr/>
      <dgm:t>
        <a:bodyPr/>
        <a:lstStyle/>
        <a:p>
          <a:r>
            <a:rPr lang="en-US" dirty="0" smtClean="0">
              <a:latin typeface="Segoe UI Light" panose="020B0502040204020203" pitchFamily="34" charset="0"/>
              <a:cs typeface="Segoe UI Light" panose="020B0502040204020203" pitchFamily="34" charset="0"/>
            </a:rPr>
            <a:t>SLI</a:t>
          </a:r>
          <a:endParaRPr lang="en-US" dirty="0">
            <a:latin typeface="Segoe UI Light" panose="020B0502040204020203" pitchFamily="34" charset="0"/>
            <a:cs typeface="Segoe UI Light" panose="020B0502040204020203" pitchFamily="34" charset="0"/>
          </a:endParaRPr>
        </a:p>
      </dgm:t>
    </dgm:pt>
    <dgm:pt modelId="{3CD06B66-BA5C-4EA6-8FF2-A1B777D50664}" type="parTrans" cxnId="{334B2E70-DB38-4867-B86D-5994B5438D46}">
      <dgm:prSet/>
      <dgm:spPr/>
      <dgm:t>
        <a:bodyPr/>
        <a:lstStyle/>
        <a:p>
          <a:endParaRPr lang="en-US"/>
        </a:p>
      </dgm:t>
    </dgm:pt>
    <dgm:pt modelId="{6ABBF544-2FEA-4437-9E18-D2501BEFD6D0}" type="sibTrans" cxnId="{334B2E70-DB38-4867-B86D-5994B5438D46}">
      <dgm:prSet/>
      <dgm:spPr/>
      <dgm:t>
        <a:bodyPr/>
        <a:lstStyle/>
        <a:p>
          <a:endParaRPr lang="en-US"/>
        </a:p>
      </dgm:t>
    </dgm:pt>
    <dgm:pt modelId="{8C9858A0-C712-49EF-BA26-493A5EB0C8D9}">
      <dgm:prSet phldrT="[Text]"/>
      <dgm:spPr/>
      <dgm:t>
        <a:bodyPr/>
        <a:lstStyle/>
        <a:p>
          <a:r>
            <a:rPr lang="en-US" dirty="0" smtClean="0">
              <a:latin typeface="Segoe UI Light" panose="020B0502040204020203" pitchFamily="34" charset="0"/>
              <a:cs typeface="Segoe UI Light" panose="020B0502040204020203" pitchFamily="34" charset="0"/>
            </a:rPr>
            <a:t>Google Commerce Search</a:t>
          </a:r>
          <a:endParaRPr lang="en-US" dirty="0">
            <a:latin typeface="Segoe UI Light" panose="020B0502040204020203" pitchFamily="34" charset="0"/>
            <a:cs typeface="Segoe UI Light" panose="020B0502040204020203" pitchFamily="34" charset="0"/>
          </a:endParaRPr>
        </a:p>
      </dgm:t>
    </dgm:pt>
    <dgm:pt modelId="{C42F4B52-7002-4ABA-88BE-54A1C096A2E2}" type="parTrans" cxnId="{9A357834-AE72-463B-A1A9-ABABCCAF4F46}">
      <dgm:prSet/>
      <dgm:spPr/>
      <dgm:t>
        <a:bodyPr/>
        <a:lstStyle/>
        <a:p>
          <a:endParaRPr lang="en-US"/>
        </a:p>
      </dgm:t>
    </dgm:pt>
    <dgm:pt modelId="{33818C6C-0B07-4810-891C-75E750E8FAB2}" type="sibTrans" cxnId="{9A357834-AE72-463B-A1A9-ABABCCAF4F46}">
      <dgm:prSet/>
      <dgm:spPr/>
      <dgm:t>
        <a:bodyPr/>
        <a:lstStyle/>
        <a:p>
          <a:endParaRPr lang="en-US"/>
        </a:p>
      </dgm:t>
    </dgm:pt>
    <dgm:pt modelId="{8CBB3486-52BF-4907-8153-2A1B2E134F5B}">
      <dgm:prSet phldrT="[Text]"/>
      <dgm:spPr/>
      <dgm:t>
        <a:bodyPr/>
        <a:lstStyle/>
        <a:p>
          <a:r>
            <a:rPr lang="en-US" dirty="0" smtClean="0">
              <a:latin typeface="Segoe UI Light" panose="020B0502040204020203" pitchFamily="34" charset="0"/>
              <a:cs typeface="Segoe UI Light" panose="020B0502040204020203" pitchFamily="34" charset="0"/>
            </a:rPr>
            <a:t>and others…</a:t>
          </a:r>
          <a:endParaRPr lang="en-US" dirty="0">
            <a:latin typeface="Segoe UI Light" panose="020B0502040204020203" pitchFamily="34" charset="0"/>
            <a:cs typeface="Segoe UI Light" panose="020B0502040204020203" pitchFamily="34" charset="0"/>
          </a:endParaRPr>
        </a:p>
      </dgm:t>
    </dgm:pt>
    <dgm:pt modelId="{26F7B99C-1AD0-4486-9FC0-7CF98660714F}" type="parTrans" cxnId="{4E991D7F-C208-44CB-A89D-71B8BF43D27E}">
      <dgm:prSet/>
      <dgm:spPr/>
      <dgm:t>
        <a:bodyPr/>
        <a:lstStyle/>
        <a:p>
          <a:endParaRPr lang="en-US"/>
        </a:p>
      </dgm:t>
    </dgm:pt>
    <dgm:pt modelId="{0DD56E67-F24E-498D-9F50-9C9D14A9EEE6}" type="sibTrans" cxnId="{4E991D7F-C208-44CB-A89D-71B8BF43D27E}">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0C220F30-9CF8-4DB8-86E7-CDF471D20870}" type="pres">
      <dgm:prSet presAssocID="{D5AC4FD8-070C-4865-A66C-53A32AC68386}" presName="conn2-1" presStyleLbl="parChTrans1D2" presStyleIdx="0" presStyleCnt="8"/>
      <dgm:spPr/>
      <dgm:t>
        <a:bodyPr/>
        <a:lstStyle/>
        <a:p>
          <a:endParaRPr lang="en-US"/>
        </a:p>
      </dgm:t>
    </dgm:pt>
    <dgm:pt modelId="{B3F4A5DC-ADFF-4B68-A0FA-B92D72BCD3F7}" type="pres">
      <dgm:prSet presAssocID="{D5AC4FD8-070C-4865-A66C-53A32AC68386}" presName="connTx" presStyleLbl="parChTrans1D2" presStyleIdx="0" presStyleCnt="8"/>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0" presStyleCnt="8">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3F04F3A2-BE4E-4F6C-8748-911F9BAA3D3A}" type="pres">
      <dgm:prSet presAssocID="{F369B857-7C93-4782-9857-C71A8DBF465F}" presName="conn2-1" presStyleLbl="parChTrans1D2" presStyleIdx="1" presStyleCnt="8"/>
      <dgm:spPr/>
      <dgm:t>
        <a:bodyPr/>
        <a:lstStyle/>
        <a:p>
          <a:endParaRPr lang="en-US"/>
        </a:p>
      </dgm:t>
    </dgm:pt>
    <dgm:pt modelId="{04A3AD10-C959-4585-96CD-5B42E57AE5C4}" type="pres">
      <dgm:prSet presAssocID="{F369B857-7C93-4782-9857-C71A8DBF465F}" presName="connTx" presStyleLbl="parChTrans1D2" presStyleIdx="1" presStyleCnt="8"/>
      <dgm:spPr/>
      <dgm:t>
        <a:bodyPr/>
        <a:lstStyle/>
        <a:p>
          <a:endParaRPr lang="en-US"/>
        </a:p>
      </dgm:t>
    </dgm:pt>
    <dgm:pt modelId="{3D494372-7F4B-4344-859A-687CDB017A0D}" type="pres">
      <dgm:prSet presAssocID="{B2EFCD2E-75B4-4849-AA96-F6A28228A999}" presName="root2" presStyleCnt="0"/>
      <dgm:spPr/>
    </dgm:pt>
    <dgm:pt modelId="{A806163D-05F3-4079-BC0E-7B60B3BA071C}" type="pres">
      <dgm:prSet presAssocID="{B2EFCD2E-75B4-4849-AA96-F6A28228A999}" presName="LevelTwoTextNode" presStyleLbl="node2" presStyleIdx="1" presStyleCnt="8">
        <dgm:presLayoutVars>
          <dgm:chPref val="3"/>
        </dgm:presLayoutVars>
      </dgm:prSet>
      <dgm:spPr/>
      <dgm:t>
        <a:bodyPr/>
        <a:lstStyle/>
        <a:p>
          <a:endParaRPr lang="en-US"/>
        </a:p>
      </dgm:t>
    </dgm:pt>
    <dgm:pt modelId="{00CC5C5F-91E0-4679-812B-74BB4885E03F}" type="pres">
      <dgm:prSet presAssocID="{B2EFCD2E-75B4-4849-AA96-F6A28228A999}" presName="level3hierChild" presStyleCnt="0"/>
      <dgm:spPr/>
    </dgm:pt>
    <dgm:pt modelId="{9CB0EBD4-F9FE-4633-8D69-E755B482C1D2}" type="pres">
      <dgm:prSet presAssocID="{C0AEAA98-59CB-4FF1-B513-224B0F1EDFD6}" presName="conn2-1" presStyleLbl="parChTrans1D2" presStyleIdx="2" presStyleCnt="8"/>
      <dgm:spPr/>
      <dgm:t>
        <a:bodyPr/>
        <a:lstStyle/>
        <a:p>
          <a:endParaRPr lang="en-US"/>
        </a:p>
      </dgm:t>
    </dgm:pt>
    <dgm:pt modelId="{861FBDDD-4240-4D1D-844B-597CBA57B2CC}" type="pres">
      <dgm:prSet presAssocID="{C0AEAA98-59CB-4FF1-B513-224B0F1EDFD6}" presName="connTx" presStyleLbl="parChTrans1D2" presStyleIdx="2" presStyleCnt="8"/>
      <dgm:spPr/>
      <dgm:t>
        <a:bodyPr/>
        <a:lstStyle/>
        <a:p>
          <a:endParaRPr lang="en-US"/>
        </a:p>
      </dgm:t>
    </dgm:pt>
    <dgm:pt modelId="{67D9B38F-77D5-493A-B3B1-374DA7EBBD65}" type="pres">
      <dgm:prSet presAssocID="{AABE75CE-36EB-4BBB-B949-FBE6E5CEB4D6}" presName="root2" presStyleCnt="0"/>
      <dgm:spPr/>
    </dgm:pt>
    <dgm:pt modelId="{C26C1291-A6B9-46F5-B467-8E1BC9C36FE1}" type="pres">
      <dgm:prSet presAssocID="{AABE75CE-36EB-4BBB-B949-FBE6E5CEB4D6}" presName="LevelTwoTextNode" presStyleLbl="node2" presStyleIdx="2" presStyleCnt="8">
        <dgm:presLayoutVars>
          <dgm:chPref val="3"/>
        </dgm:presLayoutVars>
      </dgm:prSet>
      <dgm:spPr/>
      <dgm:t>
        <a:bodyPr/>
        <a:lstStyle/>
        <a:p>
          <a:endParaRPr lang="en-US"/>
        </a:p>
      </dgm:t>
    </dgm:pt>
    <dgm:pt modelId="{5DFE32DD-25FF-4582-9C41-E553B8F99B4F}" type="pres">
      <dgm:prSet presAssocID="{AABE75CE-36EB-4BBB-B949-FBE6E5CEB4D6}" presName="level3hierChild" presStyleCnt="0"/>
      <dgm:spPr/>
    </dgm:pt>
    <dgm:pt modelId="{A2BDEAEE-BEAE-4102-9FF7-721372ED5EB7}" type="pres">
      <dgm:prSet presAssocID="{715934F9-890D-41BE-B325-3E5C2B43E221}" presName="conn2-1" presStyleLbl="parChTrans1D2" presStyleIdx="3" presStyleCnt="8"/>
      <dgm:spPr/>
      <dgm:t>
        <a:bodyPr/>
        <a:lstStyle/>
        <a:p>
          <a:endParaRPr lang="en-US"/>
        </a:p>
      </dgm:t>
    </dgm:pt>
    <dgm:pt modelId="{E59D232A-FAEE-4874-A48F-948E79E23089}" type="pres">
      <dgm:prSet presAssocID="{715934F9-890D-41BE-B325-3E5C2B43E221}" presName="connTx" presStyleLbl="parChTrans1D2" presStyleIdx="3" presStyleCnt="8"/>
      <dgm:spPr/>
      <dgm:t>
        <a:bodyPr/>
        <a:lstStyle/>
        <a:p>
          <a:endParaRPr lang="en-US"/>
        </a:p>
      </dgm:t>
    </dgm:pt>
    <dgm:pt modelId="{F951C6EA-FD05-466F-BBDD-4EF4BB43D309}" type="pres">
      <dgm:prSet presAssocID="{AE032B68-7AA2-40F7-869C-7D0B9FBF933B}" presName="root2" presStyleCnt="0"/>
      <dgm:spPr/>
    </dgm:pt>
    <dgm:pt modelId="{950BD2B7-2008-49F5-8A84-B2CEB7AAA1F9}" type="pres">
      <dgm:prSet presAssocID="{AE032B68-7AA2-40F7-869C-7D0B9FBF933B}" presName="LevelTwoTextNode" presStyleLbl="node2" presStyleIdx="3" presStyleCnt="8">
        <dgm:presLayoutVars>
          <dgm:chPref val="3"/>
        </dgm:presLayoutVars>
      </dgm:prSet>
      <dgm:spPr/>
      <dgm:t>
        <a:bodyPr/>
        <a:lstStyle/>
        <a:p>
          <a:endParaRPr lang="en-US"/>
        </a:p>
      </dgm:t>
    </dgm:pt>
    <dgm:pt modelId="{BE4261B6-DA4D-45AB-B8CE-74C353553C42}" type="pres">
      <dgm:prSet presAssocID="{AE032B68-7AA2-40F7-869C-7D0B9FBF933B}" presName="level3hierChild" presStyleCnt="0"/>
      <dgm:spPr/>
    </dgm:pt>
    <dgm:pt modelId="{C86D6C40-E242-48BA-85AE-9D4EDA0C49A2}" type="pres">
      <dgm:prSet presAssocID="{CE55EEAD-D80F-4342-ABCC-8EE2623D8AA4}" presName="conn2-1" presStyleLbl="parChTrans1D2" presStyleIdx="4" presStyleCnt="8"/>
      <dgm:spPr/>
      <dgm:t>
        <a:bodyPr/>
        <a:lstStyle/>
        <a:p>
          <a:endParaRPr lang="en-US"/>
        </a:p>
      </dgm:t>
    </dgm:pt>
    <dgm:pt modelId="{E3A5D1DC-3AA2-4C0F-B17E-242A14CE939F}" type="pres">
      <dgm:prSet presAssocID="{CE55EEAD-D80F-4342-ABCC-8EE2623D8AA4}" presName="connTx" presStyleLbl="parChTrans1D2" presStyleIdx="4" presStyleCnt="8"/>
      <dgm:spPr/>
      <dgm:t>
        <a:bodyPr/>
        <a:lstStyle/>
        <a:p>
          <a:endParaRPr lang="en-US"/>
        </a:p>
      </dgm:t>
    </dgm:pt>
    <dgm:pt modelId="{9FFE7B7A-3FE4-423E-8B9A-EB7AA6594E98}" type="pres">
      <dgm:prSet presAssocID="{BB8F218F-42AD-4F88-A393-F33F14A0E76A}" presName="root2" presStyleCnt="0"/>
      <dgm:spPr/>
    </dgm:pt>
    <dgm:pt modelId="{3D33A6BA-2A8C-4AB7-8F77-F8CEC5CE7521}" type="pres">
      <dgm:prSet presAssocID="{BB8F218F-42AD-4F88-A393-F33F14A0E76A}" presName="LevelTwoTextNode" presStyleLbl="node2" presStyleIdx="4" presStyleCnt="8">
        <dgm:presLayoutVars>
          <dgm:chPref val="3"/>
        </dgm:presLayoutVars>
      </dgm:prSet>
      <dgm:spPr/>
      <dgm:t>
        <a:bodyPr/>
        <a:lstStyle/>
        <a:p>
          <a:endParaRPr lang="en-US"/>
        </a:p>
      </dgm:t>
    </dgm:pt>
    <dgm:pt modelId="{8DAFF084-82DE-45C6-B505-1BB3C2721671}" type="pres">
      <dgm:prSet presAssocID="{BB8F218F-42AD-4F88-A393-F33F14A0E76A}" presName="level3hierChild" presStyleCnt="0"/>
      <dgm:spPr/>
    </dgm:pt>
    <dgm:pt modelId="{A9247332-A9E0-456A-B25B-BA966FF61ABC}" type="pres">
      <dgm:prSet presAssocID="{3CD06B66-BA5C-4EA6-8FF2-A1B777D50664}" presName="conn2-1" presStyleLbl="parChTrans1D2" presStyleIdx="5" presStyleCnt="8"/>
      <dgm:spPr/>
      <dgm:t>
        <a:bodyPr/>
        <a:lstStyle/>
        <a:p>
          <a:endParaRPr lang="en-US"/>
        </a:p>
      </dgm:t>
    </dgm:pt>
    <dgm:pt modelId="{A34C8659-DAF5-48FA-80A3-3ACDC80B0CE0}" type="pres">
      <dgm:prSet presAssocID="{3CD06B66-BA5C-4EA6-8FF2-A1B777D50664}" presName="connTx" presStyleLbl="parChTrans1D2" presStyleIdx="5" presStyleCnt="8"/>
      <dgm:spPr/>
      <dgm:t>
        <a:bodyPr/>
        <a:lstStyle/>
        <a:p>
          <a:endParaRPr lang="en-US"/>
        </a:p>
      </dgm:t>
    </dgm:pt>
    <dgm:pt modelId="{459AC21B-1C98-42D7-A4A8-7B77BD8236C0}" type="pres">
      <dgm:prSet presAssocID="{0190E47B-A294-476A-A8CC-EBBE06E5F3C5}" presName="root2" presStyleCnt="0"/>
      <dgm:spPr/>
    </dgm:pt>
    <dgm:pt modelId="{1609F1F0-B9EC-49C3-B483-830431371036}" type="pres">
      <dgm:prSet presAssocID="{0190E47B-A294-476A-A8CC-EBBE06E5F3C5}" presName="LevelTwoTextNode" presStyleLbl="node2" presStyleIdx="5" presStyleCnt="8">
        <dgm:presLayoutVars>
          <dgm:chPref val="3"/>
        </dgm:presLayoutVars>
      </dgm:prSet>
      <dgm:spPr/>
      <dgm:t>
        <a:bodyPr/>
        <a:lstStyle/>
        <a:p>
          <a:endParaRPr lang="en-US"/>
        </a:p>
      </dgm:t>
    </dgm:pt>
    <dgm:pt modelId="{A51437D0-09FE-4368-BE8C-C88077ADDFC0}" type="pres">
      <dgm:prSet presAssocID="{0190E47B-A294-476A-A8CC-EBBE06E5F3C5}" presName="level3hierChild" presStyleCnt="0"/>
      <dgm:spPr/>
    </dgm:pt>
    <dgm:pt modelId="{E4A827AE-75C5-4549-BE7E-8C6BF6FACCED}" type="pres">
      <dgm:prSet presAssocID="{C42F4B52-7002-4ABA-88BE-54A1C096A2E2}" presName="conn2-1" presStyleLbl="parChTrans1D2" presStyleIdx="6" presStyleCnt="8"/>
      <dgm:spPr/>
      <dgm:t>
        <a:bodyPr/>
        <a:lstStyle/>
        <a:p>
          <a:endParaRPr lang="en-US"/>
        </a:p>
      </dgm:t>
    </dgm:pt>
    <dgm:pt modelId="{8FD558C2-E0EC-4A69-926C-7AEE0D7FEC8E}" type="pres">
      <dgm:prSet presAssocID="{C42F4B52-7002-4ABA-88BE-54A1C096A2E2}" presName="connTx" presStyleLbl="parChTrans1D2" presStyleIdx="6" presStyleCnt="8"/>
      <dgm:spPr/>
      <dgm:t>
        <a:bodyPr/>
        <a:lstStyle/>
        <a:p>
          <a:endParaRPr lang="en-US"/>
        </a:p>
      </dgm:t>
    </dgm:pt>
    <dgm:pt modelId="{0468F128-D078-4AD9-A820-0A7099CC06D3}" type="pres">
      <dgm:prSet presAssocID="{8C9858A0-C712-49EF-BA26-493A5EB0C8D9}" presName="root2" presStyleCnt="0"/>
      <dgm:spPr/>
    </dgm:pt>
    <dgm:pt modelId="{C68CF0C5-08A1-46A7-82FC-12B93E1B1A37}" type="pres">
      <dgm:prSet presAssocID="{8C9858A0-C712-49EF-BA26-493A5EB0C8D9}" presName="LevelTwoTextNode" presStyleLbl="node2" presStyleIdx="6" presStyleCnt="8">
        <dgm:presLayoutVars>
          <dgm:chPref val="3"/>
        </dgm:presLayoutVars>
      </dgm:prSet>
      <dgm:spPr/>
      <dgm:t>
        <a:bodyPr/>
        <a:lstStyle/>
        <a:p>
          <a:endParaRPr lang="en-US"/>
        </a:p>
      </dgm:t>
    </dgm:pt>
    <dgm:pt modelId="{F271BA73-DBA6-4F0E-89CF-9AEDAE3B496F}" type="pres">
      <dgm:prSet presAssocID="{8C9858A0-C712-49EF-BA26-493A5EB0C8D9}" presName="level3hierChild" presStyleCnt="0"/>
      <dgm:spPr/>
    </dgm:pt>
    <dgm:pt modelId="{DCF41397-3EB2-44E1-A698-28C9F69ED030}" type="pres">
      <dgm:prSet presAssocID="{26F7B99C-1AD0-4486-9FC0-7CF98660714F}" presName="conn2-1" presStyleLbl="parChTrans1D2" presStyleIdx="7" presStyleCnt="8"/>
      <dgm:spPr/>
      <dgm:t>
        <a:bodyPr/>
        <a:lstStyle/>
        <a:p>
          <a:endParaRPr lang="en-US"/>
        </a:p>
      </dgm:t>
    </dgm:pt>
    <dgm:pt modelId="{F62E8F84-B509-4E6E-8CC2-9F59659762C8}" type="pres">
      <dgm:prSet presAssocID="{26F7B99C-1AD0-4486-9FC0-7CF98660714F}" presName="connTx" presStyleLbl="parChTrans1D2" presStyleIdx="7" presStyleCnt="8"/>
      <dgm:spPr/>
      <dgm:t>
        <a:bodyPr/>
        <a:lstStyle/>
        <a:p>
          <a:endParaRPr lang="en-US"/>
        </a:p>
      </dgm:t>
    </dgm:pt>
    <dgm:pt modelId="{BE4B9047-4003-4909-B9C2-173939096F87}" type="pres">
      <dgm:prSet presAssocID="{8CBB3486-52BF-4907-8153-2A1B2E134F5B}" presName="root2" presStyleCnt="0"/>
      <dgm:spPr/>
    </dgm:pt>
    <dgm:pt modelId="{9362DE1B-4960-47B7-A274-76FB4501C92C}" type="pres">
      <dgm:prSet presAssocID="{8CBB3486-52BF-4907-8153-2A1B2E134F5B}" presName="LevelTwoTextNode" presStyleLbl="node2" presStyleIdx="7" presStyleCnt="8">
        <dgm:presLayoutVars>
          <dgm:chPref val="3"/>
        </dgm:presLayoutVars>
      </dgm:prSet>
      <dgm:spPr/>
      <dgm:t>
        <a:bodyPr/>
        <a:lstStyle/>
        <a:p>
          <a:endParaRPr lang="en-US"/>
        </a:p>
      </dgm:t>
    </dgm:pt>
    <dgm:pt modelId="{CAF7A1E9-FB20-46C2-A2DD-D001950DB2C3}" type="pres">
      <dgm:prSet presAssocID="{8CBB3486-52BF-4907-8153-2A1B2E134F5B}" presName="level3hierChild" presStyleCnt="0"/>
      <dgm:spPr/>
    </dgm:pt>
  </dgm:ptLst>
  <dgm:cxnLst>
    <dgm:cxn modelId="{4E991D7F-C208-44CB-A89D-71B8BF43D27E}" srcId="{ABA94078-415A-4746-B338-0DE50D167765}" destId="{8CBB3486-52BF-4907-8153-2A1B2E134F5B}" srcOrd="7" destOrd="0" parTransId="{26F7B99C-1AD0-4486-9FC0-7CF98660714F}" sibTransId="{0DD56E67-F24E-498D-9F50-9C9D14A9EEE6}"/>
    <dgm:cxn modelId="{CCECB599-5028-49B2-A26D-4E6D767F7387}" type="presOf" srcId="{3CD06B66-BA5C-4EA6-8FF2-A1B777D50664}" destId="{A9247332-A9E0-456A-B25B-BA966FF61ABC}" srcOrd="0" destOrd="0" presId="urn:microsoft.com/office/officeart/2008/layout/HorizontalMultiLevelHierarchy"/>
    <dgm:cxn modelId="{5B771E0B-E257-42D8-B3B3-1C7E0FB7A406}" type="presOf" srcId="{D5AC4FD8-070C-4865-A66C-53A32AC68386}" destId="{B3F4A5DC-ADFF-4B68-A0FA-B92D72BCD3F7}" srcOrd="1" destOrd="0" presId="urn:microsoft.com/office/officeart/2008/layout/HorizontalMultiLevelHierarchy"/>
    <dgm:cxn modelId="{ADEB915E-3F3E-48C0-85C2-F5D35002BF79}" type="presOf" srcId="{EDBCEC8A-07C4-4A69-9C95-ACF10DED2E8E}" destId="{63C62DD7-9330-4621-8BB0-F09194295312}" srcOrd="0" destOrd="0" presId="urn:microsoft.com/office/officeart/2008/layout/HorizontalMultiLevelHierarchy"/>
    <dgm:cxn modelId="{B34FDD97-CA0B-4F76-8D84-0DDEB4A37231}" type="presOf" srcId="{F369B857-7C93-4782-9857-C71A8DBF465F}" destId="{04A3AD10-C959-4585-96CD-5B42E57AE5C4}" srcOrd="1" destOrd="0" presId="urn:microsoft.com/office/officeart/2008/layout/HorizontalMultiLevelHierarchy"/>
    <dgm:cxn modelId="{C97032A1-3198-417E-A2F3-3B820195E072}" type="presOf" srcId="{715934F9-890D-41BE-B325-3E5C2B43E221}" destId="{A2BDEAEE-BEAE-4102-9FF7-721372ED5EB7}" srcOrd="0" destOrd="0" presId="urn:microsoft.com/office/officeart/2008/layout/HorizontalMultiLevelHierarchy"/>
    <dgm:cxn modelId="{2C0C75FE-76B0-4AC9-8BF5-E6A4B1495F21}" type="presOf" srcId="{BB8F218F-42AD-4F88-A393-F33F14A0E76A}" destId="{3D33A6BA-2A8C-4AB7-8F77-F8CEC5CE7521}" srcOrd="0" destOrd="0" presId="urn:microsoft.com/office/officeart/2008/layout/HorizontalMultiLevelHierarchy"/>
    <dgm:cxn modelId="{C21E6FF9-7BBC-465C-AD48-75CF0BDFDA3F}" type="presOf" srcId="{3CD06B66-BA5C-4EA6-8FF2-A1B777D50664}" destId="{A34C8659-DAF5-48FA-80A3-3ACDC80B0CE0}"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35C36E3D-4168-4C5F-AFFA-7C5C7777163E}" srcId="{ABA94078-415A-4746-B338-0DE50D167765}" destId="{4777E599-580D-4111-9967-E9007FBD732E}" srcOrd="0" destOrd="0" parTransId="{D5AC4FD8-070C-4865-A66C-53A32AC68386}" sibTransId="{2B1D1E92-CFBD-4587-B062-82927EF8FF3B}"/>
    <dgm:cxn modelId="{9AB7AA22-BEEB-44C5-9147-8C5DC28BB3AE}" type="presOf" srcId="{CE55EEAD-D80F-4342-ABCC-8EE2623D8AA4}" destId="{C86D6C40-E242-48BA-85AE-9D4EDA0C49A2}" srcOrd="0" destOrd="0" presId="urn:microsoft.com/office/officeart/2008/layout/HorizontalMultiLevelHierarchy"/>
    <dgm:cxn modelId="{7581AABF-06FB-4B57-8EFB-802A13568ECA}" type="presOf" srcId="{715934F9-890D-41BE-B325-3E5C2B43E221}" destId="{E59D232A-FAEE-4874-A48F-948E79E23089}" srcOrd="1" destOrd="0" presId="urn:microsoft.com/office/officeart/2008/layout/HorizontalMultiLevelHierarchy"/>
    <dgm:cxn modelId="{1F6FE4ED-131C-4809-8F21-91A9109F85A1}" type="presOf" srcId="{ABA94078-415A-4746-B338-0DE50D167765}" destId="{58CCF708-F1AC-4488-8F63-38C6CF29B93E}" srcOrd="0" destOrd="0" presId="urn:microsoft.com/office/officeart/2008/layout/HorizontalMultiLevelHierarchy"/>
    <dgm:cxn modelId="{20AF1C83-503F-4BBF-9686-671B14F80E5E}" type="presOf" srcId="{C42F4B52-7002-4ABA-88BE-54A1C096A2E2}" destId="{E4A827AE-75C5-4549-BE7E-8C6BF6FACCED}" srcOrd="0" destOrd="0" presId="urn:microsoft.com/office/officeart/2008/layout/HorizontalMultiLevelHierarchy"/>
    <dgm:cxn modelId="{A1A3B994-468D-4AD7-8B8F-2FC93B54A89E}" type="presOf" srcId="{26F7B99C-1AD0-4486-9FC0-7CF98660714F}" destId="{DCF41397-3EB2-44E1-A698-28C9F69ED030}" srcOrd="0" destOrd="0" presId="urn:microsoft.com/office/officeart/2008/layout/HorizontalMultiLevelHierarchy"/>
    <dgm:cxn modelId="{0A87BB8F-BA57-4B4B-8C4D-F2811F2FF495}" type="presOf" srcId="{8C9858A0-C712-49EF-BA26-493A5EB0C8D9}" destId="{C68CF0C5-08A1-46A7-82FC-12B93E1B1A37}" srcOrd="0" destOrd="0" presId="urn:microsoft.com/office/officeart/2008/layout/HorizontalMultiLevelHierarchy"/>
    <dgm:cxn modelId="{2D4C9E04-5E1E-4D18-8388-B49F4804CC53}" type="presOf" srcId="{AABE75CE-36EB-4BBB-B949-FBE6E5CEB4D6}" destId="{C26C1291-A6B9-46F5-B467-8E1BC9C36FE1}" srcOrd="0" destOrd="0" presId="urn:microsoft.com/office/officeart/2008/layout/HorizontalMultiLevelHierarchy"/>
    <dgm:cxn modelId="{72DB67BE-F601-4B6E-950F-2B8054D989CD}" type="presOf" srcId="{0190E47B-A294-476A-A8CC-EBBE06E5F3C5}" destId="{1609F1F0-B9EC-49C3-B483-830431371036}" srcOrd="0" destOrd="0" presId="urn:microsoft.com/office/officeart/2008/layout/HorizontalMultiLevelHierarchy"/>
    <dgm:cxn modelId="{334B2E70-DB38-4867-B86D-5994B5438D46}" srcId="{ABA94078-415A-4746-B338-0DE50D167765}" destId="{0190E47B-A294-476A-A8CC-EBBE06E5F3C5}" srcOrd="5" destOrd="0" parTransId="{3CD06B66-BA5C-4EA6-8FF2-A1B777D50664}" sibTransId="{6ABBF544-2FEA-4437-9E18-D2501BEFD6D0}"/>
    <dgm:cxn modelId="{DC3FCBC4-F7E1-4928-94C6-D10CD7A54306}" srcId="{ABA94078-415A-4746-B338-0DE50D167765}" destId="{AABE75CE-36EB-4BBB-B949-FBE6E5CEB4D6}" srcOrd="2" destOrd="0" parTransId="{C0AEAA98-59CB-4FF1-B513-224B0F1EDFD6}" sibTransId="{871C90BB-3B2B-479C-8984-444F21ACC902}"/>
    <dgm:cxn modelId="{C90752FC-171B-4239-87CB-1BD9A31BB721}" type="presOf" srcId="{F369B857-7C93-4782-9857-C71A8DBF465F}" destId="{3F04F3A2-BE4E-4F6C-8748-911F9BAA3D3A}" srcOrd="0" destOrd="0" presId="urn:microsoft.com/office/officeart/2008/layout/HorizontalMultiLevelHierarchy"/>
    <dgm:cxn modelId="{71ECEA45-8F4F-44D9-B38C-AF8FC05B2260}" type="presOf" srcId="{4777E599-580D-4111-9967-E9007FBD732E}" destId="{91AC151A-A48B-4C49-B50D-6CDF08005D53}" srcOrd="0" destOrd="0" presId="urn:microsoft.com/office/officeart/2008/layout/HorizontalMultiLevelHierarchy"/>
    <dgm:cxn modelId="{9A357834-AE72-463B-A1A9-ABABCCAF4F46}" srcId="{ABA94078-415A-4746-B338-0DE50D167765}" destId="{8C9858A0-C712-49EF-BA26-493A5EB0C8D9}" srcOrd="6" destOrd="0" parTransId="{C42F4B52-7002-4ABA-88BE-54A1C096A2E2}" sibTransId="{33818C6C-0B07-4810-891C-75E750E8FAB2}"/>
    <dgm:cxn modelId="{2B5E6B8D-AACA-402F-B08A-D3A81ADBD74A}" type="presOf" srcId="{CE55EEAD-D80F-4342-ABCC-8EE2623D8AA4}" destId="{E3A5D1DC-3AA2-4C0F-B17E-242A14CE939F}" srcOrd="1" destOrd="0" presId="urn:microsoft.com/office/officeart/2008/layout/HorizontalMultiLevelHierarchy"/>
    <dgm:cxn modelId="{1975271A-932E-45AC-8EE4-49D56C6A0A31}" type="presOf" srcId="{D5AC4FD8-070C-4865-A66C-53A32AC68386}" destId="{0C220F30-9CF8-4DB8-86E7-CDF471D20870}" srcOrd="0" destOrd="0" presId="urn:microsoft.com/office/officeart/2008/layout/HorizontalMultiLevelHierarchy"/>
    <dgm:cxn modelId="{B1C9CE27-E40D-4128-9FAB-FA6C0248B41B}" type="presOf" srcId="{26F7B99C-1AD0-4486-9FC0-7CF98660714F}" destId="{F62E8F84-B509-4E6E-8CC2-9F59659762C8}" srcOrd="1" destOrd="0" presId="urn:microsoft.com/office/officeart/2008/layout/HorizontalMultiLevelHierarchy"/>
    <dgm:cxn modelId="{E8367AE8-F751-46EF-98CD-C393B72F5240}" srcId="{ABA94078-415A-4746-B338-0DE50D167765}" destId="{B2EFCD2E-75B4-4849-AA96-F6A28228A999}" srcOrd="1" destOrd="0" parTransId="{F369B857-7C93-4782-9857-C71A8DBF465F}" sibTransId="{A5C1D5B8-8EE8-4687-AFB4-F340748F050E}"/>
    <dgm:cxn modelId="{22EC9AAB-EBF1-4FE2-8255-A03B7856AE5D}" type="presOf" srcId="{C42F4B52-7002-4ABA-88BE-54A1C096A2E2}" destId="{8FD558C2-E0EC-4A69-926C-7AEE0D7FEC8E}" srcOrd="1" destOrd="0" presId="urn:microsoft.com/office/officeart/2008/layout/HorizontalMultiLevelHierarchy"/>
    <dgm:cxn modelId="{7933C345-2AC9-438F-B0AC-98CE1A68E8F2}" type="presOf" srcId="{C0AEAA98-59CB-4FF1-B513-224B0F1EDFD6}" destId="{9CB0EBD4-F9FE-4633-8D69-E755B482C1D2}" srcOrd="0" destOrd="0" presId="urn:microsoft.com/office/officeart/2008/layout/HorizontalMultiLevelHierarchy"/>
    <dgm:cxn modelId="{20C5371B-00FD-4D65-9131-54737C37C0AE}" srcId="{ABA94078-415A-4746-B338-0DE50D167765}" destId="{AE032B68-7AA2-40F7-869C-7D0B9FBF933B}" srcOrd="3" destOrd="0" parTransId="{715934F9-890D-41BE-B325-3E5C2B43E221}" sibTransId="{60B3B9BD-C550-4B07-9718-52A6AA082D8B}"/>
    <dgm:cxn modelId="{CCE4BC87-3289-49A0-8AB8-012F5D2CC40C}" type="presOf" srcId="{AE032B68-7AA2-40F7-869C-7D0B9FBF933B}" destId="{950BD2B7-2008-49F5-8A84-B2CEB7AAA1F9}" srcOrd="0" destOrd="0" presId="urn:microsoft.com/office/officeart/2008/layout/HorizontalMultiLevelHierarchy"/>
    <dgm:cxn modelId="{B21D8D10-1E18-48D0-A18D-83920401B847}" type="presOf" srcId="{8CBB3486-52BF-4907-8153-2A1B2E134F5B}" destId="{9362DE1B-4960-47B7-A274-76FB4501C92C}" srcOrd="0" destOrd="0" presId="urn:microsoft.com/office/officeart/2008/layout/HorizontalMultiLevelHierarchy"/>
    <dgm:cxn modelId="{1C349D36-D2BB-46D1-8BB5-1E4B0355FCD5}" srcId="{ABA94078-415A-4746-B338-0DE50D167765}" destId="{BB8F218F-42AD-4F88-A393-F33F14A0E76A}" srcOrd="4" destOrd="0" parTransId="{CE55EEAD-D80F-4342-ABCC-8EE2623D8AA4}" sibTransId="{57E5E703-9B20-4072-97AE-A3AFB8312A42}"/>
    <dgm:cxn modelId="{D9AA2613-0672-417E-AC4A-DFE43BF6622E}" type="presOf" srcId="{B2EFCD2E-75B4-4849-AA96-F6A28228A999}" destId="{A806163D-05F3-4079-BC0E-7B60B3BA071C}" srcOrd="0" destOrd="0" presId="urn:microsoft.com/office/officeart/2008/layout/HorizontalMultiLevelHierarchy"/>
    <dgm:cxn modelId="{4BDD965C-1DE4-47A3-9BFF-F91B2816A4A1}" type="presOf" srcId="{C0AEAA98-59CB-4FF1-B513-224B0F1EDFD6}" destId="{861FBDDD-4240-4D1D-844B-597CBA57B2CC}" srcOrd="1" destOrd="0" presId="urn:microsoft.com/office/officeart/2008/layout/HorizontalMultiLevelHierarchy"/>
    <dgm:cxn modelId="{98BD14C8-46D2-44F4-A8C0-B715DC0B869F}" type="presParOf" srcId="{63C62DD7-9330-4621-8BB0-F09194295312}" destId="{D283DCFB-8010-47B3-A09B-8CFCF3F60C79}" srcOrd="0" destOrd="0" presId="urn:microsoft.com/office/officeart/2008/layout/HorizontalMultiLevelHierarchy"/>
    <dgm:cxn modelId="{93439E6A-E1DB-4B38-B4FB-AB519D7F20D6}" type="presParOf" srcId="{D283DCFB-8010-47B3-A09B-8CFCF3F60C79}" destId="{58CCF708-F1AC-4488-8F63-38C6CF29B93E}" srcOrd="0" destOrd="0" presId="urn:microsoft.com/office/officeart/2008/layout/HorizontalMultiLevelHierarchy"/>
    <dgm:cxn modelId="{467C2272-60F5-4B94-83AE-9EFF906B4F63}" type="presParOf" srcId="{D283DCFB-8010-47B3-A09B-8CFCF3F60C79}" destId="{B2FE81D5-E6DA-419B-9147-3A4D44EE742E}" srcOrd="1" destOrd="0" presId="urn:microsoft.com/office/officeart/2008/layout/HorizontalMultiLevelHierarchy"/>
    <dgm:cxn modelId="{AE3D59E0-BCBF-4A42-8AA3-1468C1D9E7E5}" type="presParOf" srcId="{B2FE81D5-E6DA-419B-9147-3A4D44EE742E}" destId="{0C220F30-9CF8-4DB8-86E7-CDF471D20870}" srcOrd="0" destOrd="0" presId="urn:microsoft.com/office/officeart/2008/layout/HorizontalMultiLevelHierarchy"/>
    <dgm:cxn modelId="{B98407C3-7AF7-4DC3-B8AD-CE955B7A15C2}" type="presParOf" srcId="{0C220F30-9CF8-4DB8-86E7-CDF471D20870}" destId="{B3F4A5DC-ADFF-4B68-A0FA-B92D72BCD3F7}" srcOrd="0" destOrd="0" presId="urn:microsoft.com/office/officeart/2008/layout/HorizontalMultiLevelHierarchy"/>
    <dgm:cxn modelId="{072AAA25-520F-42D6-831F-277558A9F588}" type="presParOf" srcId="{B2FE81D5-E6DA-419B-9147-3A4D44EE742E}" destId="{CDB19A18-4A52-439F-80D8-7B0E006C1B26}" srcOrd="1" destOrd="0" presId="urn:microsoft.com/office/officeart/2008/layout/HorizontalMultiLevelHierarchy"/>
    <dgm:cxn modelId="{840CB71A-0BA8-43D6-A8CC-68DF404C4C4E}" type="presParOf" srcId="{CDB19A18-4A52-439F-80D8-7B0E006C1B26}" destId="{91AC151A-A48B-4C49-B50D-6CDF08005D53}" srcOrd="0" destOrd="0" presId="urn:microsoft.com/office/officeart/2008/layout/HorizontalMultiLevelHierarchy"/>
    <dgm:cxn modelId="{A54B6EBC-9E05-4824-AF37-163CA9DD75E5}" type="presParOf" srcId="{CDB19A18-4A52-439F-80D8-7B0E006C1B26}" destId="{2BDA39B9-AA6E-4BF0-A1B3-65A80998F018}" srcOrd="1" destOrd="0" presId="urn:microsoft.com/office/officeart/2008/layout/HorizontalMultiLevelHierarchy"/>
    <dgm:cxn modelId="{3A8FE9E8-32DF-4838-9FB6-299937AA0820}" type="presParOf" srcId="{B2FE81D5-E6DA-419B-9147-3A4D44EE742E}" destId="{3F04F3A2-BE4E-4F6C-8748-911F9BAA3D3A}" srcOrd="2" destOrd="0" presId="urn:microsoft.com/office/officeart/2008/layout/HorizontalMultiLevelHierarchy"/>
    <dgm:cxn modelId="{88616938-579C-4BCE-A5FF-55D88F11DA0E}" type="presParOf" srcId="{3F04F3A2-BE4E-4F6C-8748-911F9BAA3D3A}" destId="{04A3AD10-C959-4585-96CD-5B42E57AE5C4}" srcOrd="0" destOrd="0" presId="urn:microsoft.com/office/officeart/2008/layout/HorizontalMultiLevelHierarchy"/>
    <dgm:cxn modelId="{DE1D2FB4-2C22-43DF-A74B-F6E340392262}" type="presParOf" srcId="{B2FE81D5-E6DA-419B-9147-3A4D44EE742E}" destId="{3D494372-7F4B-4344-859A-687CDB017A0D}" srcOrd="3" destOrd="0" presId="urn:microsoft.com/office/officeart/2008/layout/HorizontalMultiLevelHierarchy"/>
    <dgm:cxn modelId="{204C9E0B-ECAC-4E62-8D26-EEFC46986A30}" type="presParOf" srcId="{3D494372-7F4B-4344-859A-687CDB017A0D}" destId="{A806163D-05F3-4079-BC0E-7B60B3BA071C}" srcOrd="0" destOrd="0" presId="urn:microsoft.com/office/officeart/2008/layout/HorizontalMultiLevelHierarchy"/>
    <dgm:cxn modelId="{5B3BE3B7-72D7-4C65-9E2A-AEC66505229E}" type="presParOf" srcId="{3D494372-7F4B-4344-859A-687CDB017A0D}" destId="{00CC5C5F-91E0-4679-812B-74BB4885E03F}" srcOrd="1" destOrd="0" presId="urn:microsoft.com/office/officeart/2008/layout/HorizontalMultiLevelHierarchy"/>
    <dgm:cxn modelId="{09742CC0-4220-461C-A4A1-89E290389E80}" type="presParOf" srcId="{B2FE81D5-E6DA-419B-9147-3A4D44EE742E}" destId="{9CB0EBD4-F9FE-4633-8D69-E755B482C1D2}" srcOrd="4" destOrd="0" presId="urn:microsoft.com/office/officeart/2008/layout/HorizontalMultiLevelHierarchy"/>
    <dgm:cxn modelId="{14671AE4-3B87-44D6-B1AB-BBE9890ABB23}" type="presParOf" srcId="{9CB0EBD4-F9FE-4633-8D69-E755B482C1D2}" destId="{861FBDDD-4240-4D1D-844B-597CBA57B2CC}" srcOrd="0" destOrd="0" presId="urn:microsoft.com/office/officeart/2008/layout/HorizontalMultiLevelHierarchy"/>
    <dgm:cxn modelId="{D630AD2C-7AD6-4812-A132-A6268307BF1A}" type="presParOf" srcId="{B2FE81D5-E6DA-419B-9147-3A4D44EE742E}" destId="{67D9B38F-77D5-493A-B3B1-374DA7EBBD65}" srcOrd="5" destOrd="0" presId="urn:microsoft.com/office/officeart/2008/layout/HorizontalMultiLevelHierarchy"/>
    <dgm:cxn modelId="{8BBAA9E3-175D-410C-A264-140DB32EC547}" type="presParOf" srcId="{67D9B38F-77D5-493A-B3B1-374DA7EBBD65}" destId="{C26C1291-A6B9-46F5-B467-8E1BC9C36FE1}" srcOrd="0" destOrd="0" presId="urn:microsoft.com/office/officeart/2008/layout/HorizontalMultiLevelHierarchy"/>
    <dgm:cxn modelId="{0718D763-EB9E-493F-BC46-CE6AD311255A}" type="presParOf" srcId="{67D9B38F-77D5-493A-B3B1-374DA7EBBD65}" destId="{5DFE32DD-25FF-4582-9C41-E553B8F99B4F}" srcOrd="1" destOrd="0" presId="urn:microsoft.com/office/officeart/2008/layout/HorizontalMultiLevelHierarchy"/>
    <dgm:cxn modelId="{B61615CF-0527-4E24-BF79-95C3E386C8E3}" type="presParOf" srcId="{B2FE81D5-E6DA-419B-9147-3A4D44EE742E}" destId="{A2BDEAEE-BEAE-4102-9FF7-721372ED5EB7}" srcOrd="6" destOrd="0" presId="urn:microsoft.com/office/officeart/2008/layout/HorizontalMultiLevelHierarchy"/>
    <dgm:cxn modelId="{13703431-DB21-4085-B7DF-535DD55A4CFF}" type="presParOf" srcId="{A2BDEAEE-BEAE-4102-9FF7-721372ED5EB7}" destId="{E59D232A-FAEE-4874-A48F-948E79E23089}" srcOrd="0" destOrd="0" presId="urn:microsoft.com/office/officeart/2008/layout/HorizontalMultiLevelHierarchy"/>
    <dgm:cxn modelId="{AF5E1C20-9E2E-4862-A9CC-083A2DA9EC55}" type="presParOf" srcId="{B2FE81D5-E6DA-419B-9147-3A4D44EE742E}" destId="{F951C6EA-FD05-466F-BBDD-4EF4BB43D309}" srcOrd="7" destOrd="0" presId="urn:microsoft.com/office/officeart/2008/layout/HorizontalMultiLevelHierarchy"/>
    <dgm:cxn modelId="{83BAF490-45B9-4D92-912C-35EC87B59FF0}" type="presParOf" srcId="{F951C6EA-FD05-466F-BBDD-4EF4BB43D309}" destId="{950BD2B7-2008-49F5-8A84-B2CEB7AAA1F9}" srcOrd="0" destOrd="0" presId="urn:microsoft.com/office/officeart/2008/layout/HorizontalMultiLevelHierarchy"/>
    <dgm:cxn modelId="{C2C2B538-07A4-4D50-912B-99AAAFA02C13}" type="presParOf" srcId="{F951C6EA-FD05-466F-BBDD-4EF4BB43D309}" destId="{BE4261B6-DA4D-45AB-B8CE-74C353553C42}" srcOrd="1" destOrd="0" presId="urn:microsoft.com/office/officeart/2008/layout/HorizontalMultiLevelHierarchy"/>
    <dgm:cxn modelId="{28BFB6A3-6D91-47DE-AD4E-03EFA2CC5EE9}" type="presParOf" srcId="{B2FE81D5-E6DA-419B-9147-3A4D44EE742E}" destId="{C86D6C40-E242-48BA-85AE-9D4EDA0C49A2}" srcOrd="8" destOrd="0" presId="urn:microsoft.com/office/officeart/2008/layout/HorizontalMultiLevelHierarchy"/>
    <dgm:cxn modelId="{BDC8277F-AC33-4056-B278-6D38B128773C}" type="presParOf" srcId="{C86D6C40-E242-48BA-85AE-9D4EDA0C49A2}" destId="{E3A5D1DC-3AA2-4C0F-B17E-242A14CE939F}" srcOrd="0" destOrd="0" presId="urn:microsoft.com/office/officeart/2008/layout/HorizontalMultiLevelHierarchy"/>
    <dgm:cxn modelId="{C39BD9BD-B79D-4CC3-9D9E-1E5DB5EFB1BB}" type="presParOf" srcId="{B2FE81D5-E6DA-419B-9147-3A4D44EE742E}" destId="{9FFE7B7A-3FE4-423E-8B9A-EB7AA6594E98}" srcOrd="9" destOrd="0" presId="urn:microsoft.com/office/officeart/2008/layout/HorizontalMultiLevelHierarchy"/>
    <dgm:cxn modelId="{E77BE907-82AC-4C3F-ACA6-F3A135214CA6}" type="presParOf" srcId="{9FFE7B7A-3FE4-423E-8B9A-EB7AA6594E98}" destId="{3D33A6BA-2A8C-4AB7-8F77-F8CEC5CE7521}" srcOrd="0" destOrd="0" presId="urn:microsoft.com/office/officeart/2008/layout/HorizontalMultiLevelHierarchy"/>
    <dgm:cxn modelId="{C0890697-4FD0-44D1-AF1D-FD5EB23270FB}" type="presParOf" srcId="{9FFE7B7A-3FE4-423E-8B9A-EB7AA6594E98}" destId="{8DAFF084-82DE-45C6-B505-1BB3C2721671}" srcOrd="1" destOrd="0" presId="urn:microsoft.com/office/officeart/2008/layout/HorizontalMultiLevelHierarchy"/>
    <dgm:cxn modelId="{08B50639-AE9D-459D-929D-F3BCD81A0482}" type="presParOf" srcId="{B2FE81D5-E6DA-419B-9147-3A4D44EE742E}" destId="{A9247332-A9E0-456A-B25B-BA966FF61ABC}" srcOrd="10" destOrd="0" presId="urn:microsoft.com/office/officeart/2008/layout/HorizontalMultiLevelHierarchy"/>
    <dgm:cxn modelId="{1D4BA5FF-0304-4C75-9BFA-B1827702F731}" type="presParOf" srcId="{A9247332-A9E0-456A-B25B-BA966FF61ABC}" destId="{A34C8659-DAF5-48FA-80A3-3ACDC80B0CE0}" srcOrd="0" destOrd="0" presId="urn:microsoft.com/office/officeart/2008/layout/HorizontalMultiLevelHierarchy"/>
    <dgm:cxn modelId="{18EB2D33-DE80-4966-9C81-1186F2CFC92C}" type="presParOf" srcId="{B2FE81D5-E6DA-419B-9147-3A4D44EE742E}" destId="{459AC21B-1C98-42D7-A4A8-7B77BD8236C0}" srcOrd="11" destOrd="0" presId="urn:microsoft.com/office/officeart/2008/layout/HorizontalMultiLevelHierarchy"/>
    <dgm:cxn modelId="{04238A64-FCA5-4EFA-9E48-752E4327BBB8}" type="presParOf" srcId="{459AC21B-1C98-42D7-A4A8-7B77BD8236C0}" destId="{1609F1F0-B9EC-49C3-B483-830431371036}" srcOrd="0" destOrd="0" presId="urn:microsoft.com/office/officeart/2008/layout/HorizontalMultiLevelHierarchy"/>
    <dgm:cxn modelId="{279F8F60-F598-46EF-B6E2-AAD0878C16ED}" type="presParOf" srcId="{459AC21B-1C98-42D7-A4A8-7B77BD8236C0}" destId="{A51437D0-09FE-4368-BE8C-C88077ADDFC0}" srcOrd="1" destOrd="0" presId="urn:microsoft.com/office/officeart/2008/layout/HorizontalMultiLevelHierarchy"/>
    <dgm:cxn modelId="{80CB2EB9-ED1A-4472-AE10-92805E67915C}" type="presParOf" srcId="{B2FE81D5-E6DA-419B-9147-3A4D44EE742E}" destId="{E4A827AE-75C5-4549-BE7E-8C6BF6FACCED}" srcOrd="12" destOrd="0" presId="urn:microsoft.com/office/officeart/2008/layout/HorizontalMultiLevelHierarchy"/>
    <dgm:cxn modelId="{5C60B626-1F4B-4C3F-AF3F-3A4F99D937F7}" type="presParOf" srcId="{E4A827AE-75C5-4549-BE7E-8C6BF6FACCED}" destId="{8FD558C2-E0EC-4A69-926C-7AEE0D7FEC8E}" srcOrd="0" destOrd="0" presId="urn:microsoft.com/office/officeart/2008/layout/HorizontalMultiLevelHierarchy"/>
    <dgm:cxn modelId="{79DA1C4A-22DF-4551-967A-07B24FA3DE51}" type="presParOf" srcId="{B2FE81D5-E6DA-419B-9147-3A4D44EE742E}" destId="{0468F128-D078-4AD9-A820-0A7099CC06D3}" srcOrd="13" destOrd="0" presId="urn:microsoft.com/office/officeart/2008/layout/HorizontalMultiLevelHierarchy"/>
    <dgm:cxn modelId="{60AF0A08-BFE5-4779-BD17-5BE9B27260FA}" type="presParOf" srcId="{0468F128-D078-4AD9-A820-0A7099CC06D3}" destId="{C68CF0C5-08A1-46A7-82FC-12B93E1B1A37}" srcOrd="0" destOrd="0" presId="urn:microsoft.com/office/officeart/2008/layout/HorizontalMultiLevelHierarchy"/>
    <dgm:cxn modelId="{77E4DEBF-5C7B-4D93-AEDF-791F33F27720}" type="presParOf" srcId="{0468F128-D078-4AD9-A820-0A7099CC06D3}" destId="{F271BA73-DBA6-4F0E-89CF-9AEDAE3B496F}" srcOrd="1" destOrd="0" presId="urn:microsoft.com/office/officeart/2008/layout/HorizontalMultiLevelHierarchy"/>
    <dgm:cxn modelId="{FCE6D68D-39B1-40AF-B06D-8EEA56D85168}" type="presParOf" srcId="{B2FE81D5-E6DA-419B-9147-3A4D44EE742E}" destId="{DCF41397-3EB2-44E1-A698-28C9F69ED030}" srcOrd="14" destOrd="0" presId="urn:microsoft.com/office/officeart/2008/layout/HorizontalMultiLevelHierarchy"/>
    <dgm:cxn modelId="{B5596397-7112-419A-8187-9ACC7617E72E}" type="presParOf" srcId="{DCF41397-3EB2-44E1-A698-28C9F69ED030}" destId="{F62E8F84-B509-4E6E-8CC2-9F59659762C8}" srcOrd="0" destOrd="0" presId="urn:microsoft.com/office/officeart/2008/layout/HorizontalMultiLevelHierarchy"/>
    <dgm:cxn modelId="{20868238-3E33-4DFC-A939-E3E0431289FC}" type="presParOf" srcId="{B2FE81D5-E6DA-419B-9147-3A4D44EE742E}" destId="{BE4B9047-4003-4909-B9C2-173939096F87}" srcOrd="15" destOrd="0" presId="urn:microsoft.com/office/officeart/2008/layout/HorizontalMultiLevelHierarchy"/>
    <dgm:cxn modelId="{5F57B9E8-02BC-455C-B833-BEEEE0A66C47}" type="presParOf" srcId="{BE4B9047-4003-4909-B9C2-173939096F87}" destId="{9362DE1B-4960-47B7-A274-76FB4501C92C}" srcOrd="0" destOrd="0" presId="urn:microsoft.com/office/officeart/2008/layout/HorizontalMultiLevelHierarchy"/>
    <dgm:cxn modelId="{D4B9A663-D412-4D04-830A-76FD036C61EB}" type="presParOf" srcId="{BE4B9047-4003-4909-B9C2-173939096F87}" destId="{CAF7A1E9-FB20-46C2-A2DD-D001950DB2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qlazuremw.codeplex.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889631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4337644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164</a:t>
            </a:fld>
            <a:endParaRPr lang="en-US">
              <a:solidFill>
                <a:prstClr val="black"/>
              </a:solidFill>
            </a:endParaRPr>
          </a:p>
        </p:txBody>
      </p:sp>
    </p:spTree>
    <p:extLst>
      <p:ext uri="{BB962C8B-B14F-4D97-AF65-F5344CB8AC3E}">
        <p14:creationId xmlns:p14="http://schemas.microsoft.com/office/powerpoint/2010/main" val="32959926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166</a:t>
            </a:fld>
            <a:endParaRPr lang="en-US">
              <a:solidFill>
                <a:prstClr val="black"/>
              </a:solidFill>
            </a:endParaRPr>
          </a:p>
        </p:txBody>
      </p:sp>
    </p:spTree>
    <p:extLst>
      <p:ext uri="{BB962C8B-B14F-4D97-AF65-F5344CB8AC3E}">
        <p14:creationId xmlns:p14="http://schemas.microsoft.com/office/powerpoint/2010/main" val="8688696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167</a:t>
            </a:fld>
            <a:endParaRPr lang="en-US" dirty="0">
              <a:solidFill>
                <a:prstClr val="black"/>
              </a:solidFill>
            </a:endParaRPr>
          </a:p>
        </p:txBody>
      </p:sp>
    </p:spTree>
    <p:extLst>
      <p:ext uri="{BB962C8B-B14F-4D97-AF65-F5344CB8AC3E}">
        <p14:creationId xmlns:p14="http://schemas.microsoft.com/office/powerpoint/2010/main" val="1449229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HDInsight</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171</a:t>
            </a:fld>
            <a:endParaRPr lang="en-US"/>
          </a:p>
        </p:txBody>
      </p:sp>
    </p:spTree>
    <p:extLst>
      <p:ext uri="{BB962C8B-B14F-4D97-AF65-F5344CB8AC3E}">
        <p14:creationId xmlns:p14="http://schemas.microsoft.com/office/powerpoint/2010/main" val="8041695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172</a:t>
            </a:fld>
            <a:endParaRPr lang="en-US" dirty="0">
              <a:solidFill>
                <a:prstClr val="black"/>
              </a:solidFill>
            </a:endParaRPr>
          </a:p>
        </p:txBody>
      </p:sp>
    </p:spTree>
    <p:extLst>
      <p:ext uri="{BB962C8B-B14F-4D97-AF65-F5344CB8AC3E}">
        <p14:creationId xmlns:p14="http://schemas.microsoft.com/office/powerpoint/2010/main" val="200214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173</a:t>
            </a:fld>
            <a:endParaRPr lang="zh-CN" altLang="en-US">
              <a:solidFill>
                <a:prstClr val="black"/>
              </a:solidFill>
            </a:endParaRPr>
          </a:p>
        </p:txBody>
      </p:sp>
    </p:spTree>
    <p:extLst>
      <p:ext uri="{BB962C8B-B14F-4D97-AF65-F5344CB8AC3E}">
        <p14:creationId xmlns:p14="http://schemas.microsoft.com/office/powerpoint/2010/main" val="31520696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solidFill>
                  <a:prstClr val="black"/>
                </a:solidFill>
              </a:rPr>
              <a:pPr/>
              <a:t>174</a:t>
            </a:fld>
            <a:endParaRPr lang="en-US" dirty="0">
              <a:solidFill>
                <a:prstClr val="black"/>
              </a:solidFill>
            </a:endParaRPr>
          </a:p>
        </p:txBody>
      </p:sp>
    </p:spTree>
    <p:extLst>
      <p:ext uri="{BB962C8B-B14F-4D97-AF65-F5344CB8AC3E}">
        <p14:creationId xmlns:p14="http://schemas.microsoft.com/office/powerpoint/2010/main" val="26639377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Provision a cluster via Portal</a:t>
            </a:r>
          </a:p>
          <a:p>
            <a:r>
              <a:rPr lang="en-US" sz="1200" dirty="0" smtClean="0"/>
              <a:t>Provision a cluster via </a:t>
            </a:r>
            <a:r>
              <a:rPr lang="en-US" sz="1200" dirty="0" err="1" smtClean="0"/>
              <a:t>Powershell</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175</a:t>
            </a:fld>
            <a:endParaRPr lang="en-US">
              <a:solidFill>
                <a:prstClr val="black"/>
              </a:solidFill>
            </a:endParaRPr>
          </a:p>
        </p:txBody>
      </p:sp>
    </p:spTree>
    <p:extLst>
      <p:ext uri="{BB962C8B-B14F-4D97-AF65-F5344CB8AC3E}">
        <p14:creationId xmlns:p14="http://schemas.microsoft.com/office/powerpoint/2010/main" val="17245194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176</a:t>
            </a:fld>
            <a:endParaRPr lang="en-US" dirty="0">
              <a:solidFill>
                <a:prstClr val="black"/>
              </a:solidFill>
            </a:endParaRPr>
          </a:p>
        </p:txBody>
      </p:sp>
    </p:spTree>
    <p:extLst>
      <p:ext uri="{BB962C8B-B14F-4D97-AF65-F5344CB8AC3E}">
        <p14:creationId xmlns:p14="http://schemas.microsoft.com/office/powerpoint/2010/main" val="27937222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177</a:t>
            </a:fld>
            <a:endParaRPr lang="en-US" dirty="0">
              <a:solidFill>
                <a:prstClr val="black"/>
              </a:solidFill>
            </a:endParaRPr>
          </a:p>
        </p:txBody>
      </p:sp>
    </p:spTree>
    <p:extLst>
      <p:ext uri="{BB962C8B-B14F-4D97-AF65-F5344CB8AC3E}">
        <p14:creationId xmlns:p14="http://schemas.microsoft.com/office/powerpoint/2010/main" val="156831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31112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178</a:t>
            </a:fld>
            <a:endParaRPr lang="en-US" dirty="0">
              <a:solidFill>
                <a:prstClr val="black"/>
              </a:solidFill>
            </a:endParaRPr>
          </a:p>
        </p:txBody>
      </p:sp>
    </p:spTree>
    <p:extLst>
      <p:ext uri="{BB962C8B-B14F-4D97-AF65-F5344CB8AC3E}">
        <p14:creationId xmlns:p14="http://schemas.microsoft.com/office/powerpoint/2010/main" val="30284969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179</a:t>
            </a:fld>
            <a:endParaRPr lang="en-US" dirty="0">
              <a:solidFill>
                <a:prstClr val="black"/>
              </a:solidFill>
            </a:endParaRPr>
          </a:p>
        </p:txBody>
      </p:sp>
    </p:spTree>
    <p:extLst>
      <p:ext uri="{BB962C8B-B14F-4D97-AF65-F5344CB8AC3E}">
        <p14:creationId xmlns:p14="http://schemas.microsoft.com/office/powerpoint/2010/main" val="15827159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186</a:t>
            </a:fld>
            <a:endParaRPr lang="en-US" dirty="0">
              <a:solidFill>
                <a:prstClr val="black"/>
              </a:solidFill>
            </a:endParaRPr>
          </a:p>
        </p:txBody>
      </p:sp>
    </p:spTree>
    <p:extLst>
      <p:ext uri="{BB962C8B-B14F-4D97-AF65-F5344CB8AC3E}">
        <p14:creationId xmlns:p14="http://schemas.microsoft.com/office/powerpoint/2010/main" val="21798630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187</a:t>
            </a:fld>
            <a:endParaRPr lang="en-US" dirty="0">
              <a:solidFill>
                <a:prstClr val="black"/>
              </a:solidFill>
            </a:endParaRPr>
          </a:p>
        </p:txBody>
      </p:sp>
    </p:spTree>
    <p:extLst>
      <p:ext uri="{BB962C8B-B14F-4D97-AF65-F5344CB8AC3E}">
        <p14:creationId xmlns:p14="http://schemas.microsoft.com/office/powerpoint/2010/main" val="34847777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1/22/2015 10:39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188</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1/22/2015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189</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190</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192</a:t>
            </a:fld>
            <a:endParaRPr lang="en-US" dirty="0"/>
          </a:p>
        </p:txBody>
      </p:sp>
    </p:spTree>
    <p:extLst>
      <p:ext uri="{BB962C8B-B14F-4D97-AF65-F5344CB8AC3E}">
        <p14:creationId xmlns:p14="http://schemas.microsoft.com/office/powerpoint/2010/main" val="317336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7232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50188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3777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38531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37581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62093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70039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2052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a:t>
            </a:r>
            <a:r>
              <a:rPr lang="sv-SE" baseline="0" dirty="0" smtClean="0"/>
              <a:t> Azure data </a:t>
            </a:r>
            <a:r>
              <a:rPr lang="sv-SE" baseline="0" dirty="0" err="1" smtClean="0"/>
              <a:t>Platform</a:t>
            </a:r>
            <a:r>
              <a:rPr lang="sv-SE" baseline="0" dirty="0" smtClean="0"/>
              <a:t> is HUGE and </a:t>
            </a:r>
            <a:r>
              <a:rPr lang="sv-SE" baseline="0" dirty="0" err="1" smtClean="0"/>
              <a:t>growing</a:t>
            </a:r>
            <a:r>
              <a:rPr lang="sv-SE" baseline="0" dirty="0" smtClean="0"/>
              <a:t>. </a:t>
            </a:r>
            <a:r>
              <a:rPr lang="sv-SE" baseline="0" dirty="0" err="1" smtClean="0"/>
              <a:t>This</a:t>
            </a:r>
            <a:r>
              <a:rPr lang="sv-SE" baseline="0" dirty="0" smtClean="0"/>
              <a:t> session </a:t>
            </a:r>
            <a:r>
              <a:rPr lang="sv-SE" baseline="0" dirty="0" err="1" smtClean="0"/>
              <a:t>will</a:t>
            </a:r>
            <a:r>
              <a:rPr lang="sv-SE" baseline="0" dirty="0" smtClean="0"/>
              <a:t> </a:t>
            </a:r>
            <a:r>
              <a:rPr lang="sv-SE" baseline="0" dirty="0" err="1" smtClean="0"/>
              <a:t>have</a:t>
            </a:r>
            <a:r>
              <a:rPr lang="sv-SE" baseline="0" dirty="0" smtClean="0"/>
              <a:t> to be </a:t>
            </a:r>
            <a:r>
              <a:rPr lang="sv-SE" baseline="0" dirty="0" err="1" smtClean="0"/>
              <a:t>brief</a:t>
            </a:r>
            <a:r>
              <a:rPr lang="sv-SE" baseline="0" dirty="0" smtClean="0"/>
              <a:t> </a:t>
            </a:r>
            <a:r>
              <a:rPr lang="sv-SE" baseline="0" dirty="0" err="1" smtClean="0"/>
              <a:t>about</a:t>
            </a:r>
            <a:r>
              <a:rPr lang="sv-SE" baseline="0" dirty="0" smtClean="0"/>
              <a:t> </a:t>
            </a:r>
            <a:r>
              <a:rPr lang="sv-SE" baseline="0" dirty="0" err="1" smtClean="0"/>
              <a:t>some</a:t>
            </a:r>
            <a:r>
              <a:rPr lang="sv-SE" baseline="0" dirty="0" smtClean="0"/>
              <a:t> of </a:t>
            </a:r>
            <a:r>
              <a:rPr lang="sv-SE" baseline="0" dirty="0" err="1" smtClean="0"/>
              <a:t>this</a:t>
            </a:r>
            <a:r>
              <a:rPr lang="sv-SE" baseline="0" dirty="0" smtClean="0"/>
              <a:t> </a:t>
            </a:r>
            <a:r>
              <a:rPr lang="sv-SE" baseline="0" dirty="0" err="1" smtClean="0"/>
              <a:t>content</a:t>
            </a:r>
            <a:r>
              <a:rPr lang="sv-SE" baseline="0" dirty="0" smtClean="0"/>
              <a:t> and make a </a:t>
            </a:r>
            <a:r>
              <a:rPr lang="sv-SE" baseline="0" dirty="0" err="1" smtClean="0"/>
              <a:t>few</a:t>
            </a:r>
            <a:r>
              <a:rPr lang="sv-SE" baseline="0" dirty="0" smtClean="0"/>
              <a:t> </a:t>
            </a:r>
            <a:r>
              <a:rPr lang="sv-SE" baseline="0" dirty="0" err="1" smtClean="0"/>
              <a:t>deep</a:t>
            </a:r>
            <a:r>
              <a:rPr lang="sv-SE" baseline="0" dirty="0" smtClean="0"/>
              <a:t> </a:t>
            </a:r>
            <a:r>
              <a:rPr lang="sv-SE" baseline="0" dirty="0" err="1" smtClean="0"/>
              <a:t>dives</a:t>
            </a:r>
            <a:r>
              <a:rPr lang="sv-SE" baseline="0" dirty="0" smtClean="0"/>
              <a:t> </a:t>
            </a:r>
            <a:r>
              <a:rPr lang="sv-SE" baseline="0" dirty="0" err="1" smtClean="0"/>
              <a:t>here</a:t>
            </a:r>
            <a:r>
              <a:rPr lang="sv-SE" baseline="0" dirty="0" smtClean="0"/>
              <a:t> and </a:t>
            </a:r>
            <a:r>
              <a:rPr lang="sv-SE" baseline="0" dirty="0" err="1" smtClean="0"/>
              <a:t>there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426946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697201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02854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914897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873256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11409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391727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331429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same database server from before…</a:t>
            </a:r>
          </a:p>
          <a:p>
            <a:endParaRPr lang="en-US" dirty="0" smtClean="0"/>
          </a:p>
          <a:p>
            <a:pPr marL="171450" indent="-171450">
              <a:buFont typeface="Arial" panose="020B0604020202020204" pitchFamily="34" charset="0"/>
              <a:buChar char="•"/>
            </a:pPr>
            <a:r>
              <a:rPr lang="en-US" sz="800" baseline="0" dirty="0" smtClean="0"/>
              <a:t>Back in the portal with the database from last demo, click on “Open in Visual Studio” and firewall. Show that it’s work in progress here. Then go to the old portal and configure firewall based on current IP. Reload this in the new portal and see the firewall rule there.</a:t>
            </a:r>
          </a:p>
          <a:p>
            <a:pPr marL="171450" indent="-171450">
              <a:buFont typeface="Arial" panose="020B0604020202020204" pitchFamily="34" charset="0"/>
              <a:buChar char="•"/>
            </a:pPr>
            <a:r>
              <a:rPr lang="en-US" sz="800" baseline="0" dirty="0" smtClean="0"/>
              <a:t>Click Open in Visual Studio and show the database</a:t>
            </a:r>
            <a:r>
              <a:rPr lang="en-US" sz="1200" baseline="0" dirty="0" smtClean="0"/>
              <a:t> from Visual Studio.</a:t>
            </a:r>
          </a:p>
          <a:p>
            <a:pPr marL="171450" indent="-171450">
              <a:buFont typeface="Arial" panose="020B0604020202020204" pitchFamily="34" charset="0"/>
              <a:buChar char="•"/>
            </a:pPr>
            <a:r>
              <a:rPr lang="en-US" sz="800" baseline="0" dirty="0" smtClean="0"/>
              <a:t>Open SSMS (SQL Server Management Studio) and the connect dialog. (Note: It’s probably a good idea to run at least SQL Server Developer Edition on your local machine.)</a:t>
            </a:r>
          </a:p>
          <a:p>
            <a:pPr marL="171450" indent="-171450">
              <a:buFont typeface="Arial" panose="020B0604020202020204" pitchFamily="34" charset="0"/>
              <a:buChar char="•"/>
            </a:pPr>
            <a:r>
              <a:rPr lang="en-US" sz="800" baseline="0" dirty="0" smtClean="0"/>
              <a:t>Back in the portal again reopen the connection strings. This is a good place to find the exact credentials to connect to  your database!</a:t>
            </a:r>
          </a:p>
          <a:p>
            <a:pPr marL="171450" indent="-171450">
              <a:buFont typeface="Arial" panose="020B0604020202020204" pitchFamily="34" charset="0"/>
              <a:buChar char="•"/>
            </a:pPr>
            <a:r>
              <a:rPr lang="en-US" sz="800" baseline="0" dirty="0" smtClean="0"/>
              <a:t>In the connection string for ADO.NET copy your server name from the Server property “Server=</a:t>
            </a:r>
            <a:r>
              <a:rPr lang="en-US" sz="800" baseline="0" dirty="0" err="1" smtClean="0"/>
              <a:t>tcp</a:t>
            </a:r>
            <a:r>
              <a:rPr lang="en-US" sz="800" baseline="0" dirty="0" smtClean="0"/>
              <a:t>:{your server name},1433” and paste as Server name in SSMS.</a:t>
            </a:r>
          </a:p>
          <a:p>
            <a:pPr marL="171450" indent="-171450">
              <a:buFont typeface="Arial" panose="020B0604020202020204" pitchFamily="34" charset="0"/>
              <a:buChar char="•"/>
            </a:pPr>
            <a:r>
              <a:rPr lang="en-US" sz="800" baseline="0" dirty="0" smtClean="0"/>
              <a:t>Copy the User Id from the connection string “</a:t>
            </a:r>
            <a:r>
              <a:rPr lang="en-US" sz="800" baseline="0" dirty="0" err="1" smtClean="0"/>
              <a:t>Username@Servername</a:t>
            </a:r>
            <a:r>
              <a:rPr lang="en-US" sz="800" baseline="0" dirty="0" smtClean="0"/>
              <a:t>” and paste as Login in SSMS.</a:t>
            </a:r>
          </a:p>
          <a:p>
            <a:pPr marL="171450" indent="-171450">
              <a:buFont typeface="Arial" panose="020B0604020202020204" pitchFamily="34" charset="0"/>
              <a:buChar char="•"/>
            </a:pPr>
            <a:r>
              <a:rPr lang="en-US" sz="800" baseline="0" dirty="0" smtClean="0"/>
              <a:t>Type the password and connect.</a:t>
            </a:r>
          </a:p>
          <a:p>
            <a:pPr marL="171450" indent="-171450">
              <a:buFont typeface="Arial" panose="020B0604020202020204" pitchFamily="34" charset="0"/>
              <a:buChar char="•"/>
            </a:pPr>
            <a:r>
              <a:rPr lang="en-US" sz="800" baseline="0" dirty="0" smtClean="0"/>
              <a:t>Show that it is pretty much the same experience as before!</a:t>
            </a:r>
          </a:p>
          <a:p>
            <a:pPr marL="0" indent="0">
              <a:buFont typeface="Arial" panose="020B0604020202020204" pitchFamily="34" charset="0"/>
              <a:buNone/>
            </a:pPr>
            <a:endParaRPr lang="en-US" sz="800" baseline="0" dirty="0" smtClean="0"/>
          </a:p>
          <a:p>
            <a:pPr marL="171450" indent="-171450">
              <a:buFont typeface="Arial" panose="020B0604020202020204" pitchFamily="34" charset="0"/>
              <a:buChar char="•"/>
            </a:pPr>
            <a:r>
              <a:rPr lang="en-US" sz="800" baseline="0" dirty="0" smtClean="0"/>
              <a:t>From SSMS connect to a local SQL Server with a demo database.</a:t>
            </a:r>
          </a:p>
          <a:p>
            <a:pPr marL="628650" lvl="1" indent="-171450">
              <a:buFont typeface="Arial" panose="020B0604020202020204" pitchFamily="34" charset="0"/>
              <a:buChar char="•"/>
            </a:pPr>
            <a:r>
              <a:rPr lang="en-US" sz="800" baseline="0" dirty="0" smtClean="0"/>
              <a:t>For instance you can use </a:t>
            </a:r>
            <a:r>
              <a:rPr lang="en-US" sz="800" baseline="0" dirty="0" err="1" smtClean="0"/>
              <a:t>Adventureworks</a:t>
            </a:r>
            <a:r>
              <a:rPr lang="en-US" sz="800" baseline="0" dirty="0" smtClean="0"/>
              <a:t> demo database: http://msftdbprodsamples.codeplex.com.</a:t>
            </a:r>
          </a:p>
          <a:p>
            <a:pPr marL="628650" lvl="1" indent="-171450">
              <a:buFont typeface="Arial" panose="020B0604020202020204" pitchFamily="34" charset="0"/>
              <a:buChar char="•"/>
            </a:pPr>
            <a:r>
              <a:rPr lang="en-US" sz="800" baseline="0" dirty="0" smtClean="0"/>
              <a:t>What you will need to do in this case is deploy the Azure version of </a:t>
            </a:r>
            <a:r>
              <a:rPr lang="en-US" sz="800" baseline="0" dirty="0" err="1" smtClean="0"/>
              <a:t>Adventureworks</a:t>
            </a:r>
            <a:r>
              <a:rPr lang="en-US" sz="800" baseline="0" dirty="0" smtClean="0"/>
              <a:t> to an Azure Database. Export this database and Import the same on premise. Then you can use this on premise version to migrate back to Azure as a demo.</a:t>
            </a:r>
          </a:p>
          <a:p>
            <a:pPr marL="628650" lvl="1" indent="-171450">
              <a:buFont typeface="Arial" panose="020B0604020202020204" pitchFamily="34" charset="0"/>
              <a:buChar char="•"/>
            </a:pPr>
            <a:r>
              <a:rPr lang="en-US" sz="800" baseline="0" dirty="0" smtClean="0"/>
              <a:t>If you encounter issues with compatibility you can consult the </a:t>
            </a:r>
            <a:r>
              <a:rPr lang="en-US" sz="1200" kern="1200" dirty="0" smtClean="0">
                <a:solidFill>
                  <a:schemeClr val="tx1"/>
                </a:solidFill>
                <a:effectLst/>
                <a:latin typeface="+mn-lt"/>
                <a:ea typeface="+mn-ea"/>
                <a:cs typeface="+mn-cs"/>
              </a:rPr>
              <a:t>SQL Azure Migration Wizard</a:t>
            </a:r>
            <a:r>
              <a:rPr lang="en-US" sz="1200" kern="1200" baseline="0" dirty="0" smtClean="0">
                <a:solidFill>
                  <a:schemeClr val="tx1"/>
                </a:solidFill>
                <a:effectLst/>
                <a:latin typeface="+mn-lt"/>
                <a:ea typeface="+mn-ea"/>
                <a:cs typeface="+mn-cs"/>
              </a:rPr>
              <a:t> on </a:t>
            </a:r>
            <a:r>
              <a:rPr lang="en-US" sz="1200" kern="1200" dirty="0" err="1" smtClean="0">
                <a:solidFill>
                  <a:schemeClr val="tx1"/>
                </a:solidFill>
                <a:effectLst/>
                <a:latin typeface="+mn-lt"/>
                <a:ea typeface="+mn-ea"/>
                <a:cs typeface="+mn-cs"/>
              </a:rPr>
              <a:t>CodePlex</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3"/>
              </a:rPr>
              <a:t>http://sqlazuremw.codeplex.com/</a:t>
            </a:r>
            <a:r>
              <a:rPr lang="en-US" sz="120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idea here is to use SSMS to simply fire off a compatible database migration from a SQL Server to Azure SQL Database.</a:t>
            </a:r>
            <a:endParaRPr lang="en-US" sz="800" baseline="0" dirty="0" smtClean="0"/>
          </a:p>
          <a:p>
            <a:pPr marL="171450" indent="-171450">
              <a:buFont typeface="Arial" panose="020B0604020202020204" pitchFamily="34" charset="0"/>
              <a:buChar char="•"/>
            </a:pPr>
            <a:r>
              <a:rPr lang="en-US" sz="800" baseline="0" dirty="0" smtClean="0"/>
              <a:t>Right click on the database -&gt; Tasks -&gt; Deploy Database to ‘Windows’ Azure SQL Database.</a:t>
            </a:r>
          </a:p>
          <a:p>
            <a:pPr marL="171450" indent="-171450">
              <a:buFont typeface="Arial" panose="020B0604020202020204" pitchFamily="34" charset="0"/>
              <a:buChar char="•"/>
            </a:pPr>
            <a:r>
              <a:rPr lang="en-US" sz="800" baseline="0" dirty="0" smtClean="0"/>
              <a:t>Go through the wizard and deploy.</a:t>
            </a:r>
          </a:p>
          <a:p>
            <a:pPr marL="171450" indent="-171450">
              <a:buFont typeface="Arial" panose="020B0604020202020204" pitchFamily="34" charset="0"/>
              <a:buChar char="•"/>
            </a:pPr>
            <a:r>
              <a:rPr lang="en-US" sz="800" baseline="0" dirty="0" smtClean="0"/>
              <a:t>Using SSMS open up the database in Azure!</a:t>
            </a:r>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436324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84383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9164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Microsoft Azure</a:t>
            </a:r>
            <a:r>
              <a:rPr lang="sv-SE" baseline="0" dirty="0" smtClean="0"/>
              <a:t> SQL </a:t>
            </a:r>
            <a:r>
              <a:rPr lang="sv-SE" baseline="0" dirty="0" err="1" smtClean="0"/>
              <a:t>Database</a:t>
            </a:r>
            <a:r>
              <a:rPr lang="sv-SE" baseline="0" dirty="0" smtClean="0"/>
              <a:t> the PaaS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448272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314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70902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170825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869086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23059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01990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SSMS to deploy</a:t>
            </a:r>
            <a:r>
              <a:rPr lang="en-US" baseline="0" dirty="0" smtClean="0"/>
              <a:t> DAC pack to previously provisioned database server.</a:t>
            </a:r>
          </a:p>
          <a:p>
            <a:endParaRPr lang="en-US" baseline="0" dirty="0" smtClean="0"/>
          </a:p>
          <a:p>
            <a:r>
              <a:rPr lang="en-US" baseline="0" dirty="0" smtClean="0"/>
              <a:t>Preparation:</a:t>
            </a:r>
          </a:p>
          <a:p>
            <a:pPr marL="171450" indent="-171450">
              <a:buFont typeface="Arial" panose="020B0604020202020204" pitchFamily="34" charset="0"/>
              <a:buChar char="•"/>
            </a:pPr>
            <a:r>
              <a:rPr lang="en-US" baseline="0" dirty="0" smtClean="0"/>
              <a:t>In SSMS right-click your database and choose -&gt; Tasks -&gt; Extract data-tier application.</a:t>
            </a:r>
          </a:p>
          <a:p>
            <a:pPr marL="171450" indent="-171450">
              <a:buFont typeface="Arial" panose="020B0604020202020204" pitchFamily="34" charset="0"/>
              <a:buChar char="•"/>
            </a:pPr>
            <a:r>
              <a:rPr lang="en-US" baseline="0" dirty="0" smtClean="0"/>
              <a:t>Follow the wizard to export your .</a:t>
            </a:r>
            <a:r>
              <a:rPr lang="en-US" baseline="0" dirty="0" err="1" smtClean="0"/>
              <a:t>dacpac</a:t>
            </a:r>
            <a:r>
              <a:rPr lang="en-US" baseline="0" dirty="0" smtClean="0"/>
              <a: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Demo:</a:t>
            </a:r>
          </a:p>
          <a:p>
            <a:pPr marL="171450" indent="-171450">
              <a:buFont typeface="Arial" panose="020B0604020202020204" pitchFamily="34" charset="0"/>
              <a:buChar char="•"/>
            </a:pPr>
            <a:r>
              <a:rPr lang="en-US" baseline="0" dirty="0" smtClean="0"/>
              <a:t>In SSMS connect to your SQL Database Server in Azure.</a:t>
            </a:r>
          </a:p>
          <a:p>
            <a:pPr marL="171450" indent="-171450">
              <a:buFont typeface="Arial" panose="020B0604020202020204" pitchFamily="34" charset="0"/>
              <a:buChar char="•"/>
            </a:pPr>
            <a:r>
              <a:rPr lang="en-US" baseline="0" dirty="0" smtClean="0"/>
              <a:t>Right click “Databases” -&gt; “Deploy</a:t>
            </a:r>
            <a:r>
              <a:rPr lang="en-US" baseline="0" dirty="0"/>
              <a:t> </a:t>
            </a:r>
            <a:r>
              <a:rPr lang="en-US" baseline="0" dirty="0" smtClean="0"/>
              <a:t>data-tier Application…”.</a:t>
            </a:r>
          </a:p>
          <a:p>
            <a:pPr marL="171450" indent="-171450">
              <a:buFont typeface="Arial" panose="020B0604020202020204" pitchFamily="34" charset="0"/>
              <a:buChar char="•"/>
            </a:pPr>
            <a:r>
              <a:rPr lang="en-US" baseline="0" dirty="0" smtClean="0"/>
              <a:t>Follow the wizard and select your .</a:t>
            </a:r>
            <a:r>
              <a:rPr lang="en-US" baseline="0" dirty="0" err="1" smtClean="0"/>
              <a:t>dacpac</a:t>
            </a:r>
            <a:r>
              <a:rPr lang="en-US" baseline="0" dirty="0" smtClean="0"/>
              <a:t>.</a:t>
            </a:r>
          </a:p>
          <a:p>
            <a:pPr marL="171450" indent="-171450">
              <a:buFont typeface="Arial" panose="020B0604020202020204" pitchFamily="34" charset="0"/>
              <a:buChar char="•"/>
            </a:pPr>
            <a:r>
              <a:rPr lang="en-US" baseline="0" dirty="0" smtClean="0"/>
              <a:t>Deploy the database.</a:t>
            </a:r>
          </a:p>
          <a:p>
            <a:pPr marL="171450" indent="-171450">
              <a:buFont typeface="Arial" panose="020B0604020202020204" pitchFamily="34" charset="0"/>
              <a:buChar char="•"/>
            </a:pPr>
            <a:r>
              <a:rPr lang="en-US" baseline="0" dirty="0" smtClean="0"/>
              <a:t>You now have a database in Azure but no data deployed to it. In order to do that instead use a .</a:t>
            </a:r>
            <a:r>
              <a:rPr lang="en-US" baseline="0" dirty="0" err="1" smtClean="0"/>
              <a:t>bacpac</a:t>
            </a:r>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522768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897161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4074636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143606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a:p>
        </p:txBody>
      </p:sp>
    </p:spTree>
    <p:extLst>
      <p:ext uri="{BB962C8B-B14F-4D97-AF65-F5344CB8AC3E}">
        <p14:creationId xmlns:p14="http://schemas.microsoft.com/office/powerpoint/2010/main" val="3145979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44</a:t>
            </a:fld>
            <a:endParaRPr lang="en-US"/>
          </a:p>
        </p:txBody>
      </p:sp>
    </p:spTree>
    <p:extLst>
      <p:ext uri="{BB962C8B-B14F-4D97-AF65-F5344CB8AC3E}">
        <p14:creationId xmlns:p14="http://schemas.microsoft.com/office/powerpoint/2010/main" val="582290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45</a:t>
            </a:fld>
            <a:endParaRPr lang="en-US"/>
          </a:p>
        </p:txBody>
      </p:sp>
    </p:spTree>
    <p:extLst>
      <p:ext uri="{BB962C8B-B14F-4D97-AF65-F5344CB8AC3E}">
        <p14:creationId xmlns:p14="http://schemas.microsoft.com/office/powerpoint/2010/main" val="1278971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0" indent="0">
              <a:buFont typeface="Arial" pitchFamily="34" charset="0"/>
              <a:buNone/>
            </a:pP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46</a:t>
            </a:fld>
            <a:endParaRPr lang="en-US"/>
          </a:p>
        </p:txBody>
      </p:sp>
    </p:spTree>
    <p:extLst>
      <p:ext uri="{BB962C8B-B14F-4D97-AF65-F5344CB8AC3E}">
        <p14:creationId xmlns:p14="http://schemas.microsoft.com/office/powerpoint/2010/main" val="3347769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lvl="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47</a:t>
            </a:fld>
            <a:endParaRPr lang="en-US"/>
          </a:p>
        </p:txBody>
      </p:sp>
    </p:spTree>
    <p:extLst>
      <p:ext uri="{BB962C8B-B14F-4D97-AF65-F5344CB8AC3E}">
        <p14:creationId xmlns:p14="http://schemas.microsoft.com/office/powerpoint/2010/main" val="1605413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48</a:t>
            </a:fld>
            <a:endParaRPr lang="en-US"/>
          </a:p>
        </p:txBody>
      </p:sp>
    </p:spTree>
    <p:extLst>
      <p:ext uri="{BB962C8B-B14F-4D97-AF65-F5344CB8AC3E}">
        <p14:creationId xmlns:p14="http://schemas.microsoft.com/office/powerpoint/2010/main" val="3398117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4036150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555203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51</a:t>
            </a:fld>
            <a:endParaRPr lang="en-US"/>
          </a:p>
        </p:txBody>
      </p:sp>
    </p:spTree>
    <p:extLst>
      <p:ext uri="{BB962C8B-B14F-4D97-AF65-F5344CB8AC3E}">
        <p14:creationId xmlns:p14="http://schemas.microsoft.com/office/powerpoint/2010/main" val="3866834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318147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44735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9</a:t>
            </a:fld>
            <a:endParaRPr lang="en-US" dirty="0"/>
          </a:p>
        </p:txBody>
      </p:sp>
    </p:spTree>
    <p:extLst>
      <p:ext uri="{BB962C8B-B14F-4D97-AF65-F5344CB8AC3E}">
        <p14:creationId xmlns:p14="http://schemas.microsoft.com/office/powerpoint/2010/main" val="976225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SQL Server in a Microsoft Azure </a:t>
            </a:r>
            <a:r>
              <a:rPr lang="sv-SE" baseline="0" dirty="0" err="1" smtClean="0"/>
              <a:t>Virtual</a:t>
            </a:r>
            <a:r>
              <a:rPr lang="sv-SE" baseline="0" dirty="0" smtClean="0"/>
              <a:t> </a:t>
            </a:r>
            <a:r>
              <a:rPr lang="sv-SE" baseline="0" dirty="0" err="1" smtClean="0"/>
              <a:t>Machine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774020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Use http://portal.azure.com</a:t>
            </a:r>
            <a:endParaRPr lang="en-US" baseline="0" dirty="0" smtClean="0"/>
          </a:p>
          <a:p>
            <a:pPr marL="171450" indent="-171450">
              <a:buFont typeface="Arial" panose="020B0604020202020204" pitchFamily="34" charset="0"/>
              <a:buChar char="•"/>
            </a:pPr>
            <a:r>
              <a:rPr lang="en-US" baseline="0" dirty="0" smtClean="0"/>
              <a:t>Enter Marketplace.</a:t>
            </a:r>
          </a:p>
          <a:p>
            <a:pPr marL="171450" indent="-171450">
              <a:buFont typeface="Arial" panose="020B0604020202020204" pitchFamily="34" charset="0"/>
              <a:buChar char="•"/>
            </a:pPr>
            <a:r>
              <a:rPr lang="en-US" baseline="0" dirty="0" smtClean="0"/>
              <a:t>Select Data -&gt; SQL Server -&gt; Any SQL VM you like. For example “SQL Server 2012 SP2 on Windows Server 2012”. Click create.</a:t>
            </a:r>
          </a:p>
          <a:p>
            <a:pPr marL="171450" indent="-171450">
              <a:buFont typeface="Arial" panose="020B0604020202020204" pitchFamily="34" charset="0"/>
              <a:buChar char="•"/>
            </a:pPr>
            <a:r>
              <a:rPr lang="en-US" baseline="0" dirty="0" smtClean="0"/>
              <a:t>Show Pricing tier (including all pricing tiers) and other creation options and settings.</a:t>
            </a:r>
          </a:p>
          <a:p>
            <a:pPr marL="171450" indent="-171450">
              <a:buFont typeface="Arial" panose="020B0604020202020204" pitchFamily="34" charset="0"/>
              <a:buChar char="•"/>
            </a:pPr>
            <a:r>
              <a:rPr lang="en-US" baseline="0" dirty="0" smtClean="0"/>
              <a:t>Deploy it!</a:t>
            </a:r>
          </a:p>
          <a:p>
            <a:pPr marL="0" indent="0">
              <a:buFont typeface="Arial" panose="020B0604020202020204" pitchFamily="34" charset="0"/>
              <a:buNone/>
            </a:pPr>
            <a:r>
              <a:rPr lang="en-US" baseline="0" dirty="0" smtClean="0"/>
              <a:t>(Don’t forget to delete it or at least stop it later to reduce cost on your Azure account.)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4262952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other</a:t>
            </a:r>
            <a:r>
              <a:rPr lang="sv-SE" dirty="0" smtClean="0"/>
              <a:t> SQL Solutions </a:t>
            </a:r>
            <a:r>
              <a:rPr lang="sv-SE" dirty="0" err="1" smtClean="0"/>
              <a:t>you</a:t>
            </a:r>
            <a:r>
              <a:rPr lang="sv-SE" dirty="0" smtClean="0"/>
              <a:t> </a:t>
            </a:r>
            <a:r>
              <a:rPr lang="sv-SE" dirty="0" err="1" smtClean="0"/>
              <a:t>can</a:t>
            </a:r>
            <a:r>
              <a:rPr lang="sv-SE" baseline="0" dirty="0" smtClean="0"/>
              <a:t> </a:t>
            </a:r>
            <a:r>
              <a:rPr lang="sv-SE" baseline="0" dirty="0" err="1" smtClean="0"/>
              <a:t>choose</a:t>
            </a:r>
            <a:r>
              <a:rPr lang="sv-SE" baseline="0" dirty="0" smtClean="0"/>
              <a:t> to </a:t>
            </a:r>
            <a:r>
              <a:rPr lang="sv-SE" baseline="0" dirty="0" err="1" smtClean="0"/>
              <a:t>run</a:t>
            </a:r>
            <a:r>
              <a:rPr lang="sv-SE" baseline="0" dirty="0" smtClean="0"/>
              <a:t> in Azure. </a:t>
            </a:r>
            <a:r>
              <a:rPr lang="sv-SE" baseline="0" dirty="0" err="1" smtClean="0"/>
              <a:t>Official</a:t>
            </a:r>
            <a:r>
              <a:rPr lang="sv-SE" baseline="0" dirty="0" smtClean="0"/>
              <a:t> support </a:t>
            </a:r>
            <a:r>
              <a:rPr lang="sv-SE" baseline="0" dirty="0" err="1" smtClean="0"/>
              <a:t>exists</a:t>
            </a:r>
            <a:r>
              <a:rPr lang="sv-SE" baseline="0" dirty="0" smtClean="0"/>
              <a:t> for </a:t>
            </a:r>
            <a:r>
              <a:rPr lang="sv-SE" baseline="0" dirty="0" err="1" smtClean="0"/>
              <a:t>MySQL</a:t>
            </a:r>
            <a:r>
              <a:rPr lang="sv-SE" baseline="0" dirty="0" smtClean="0"/>
              <a:t> and Oracle.</a:t>
            </a:r>
          </a:p>
          <a:p>
            <a:endParaRPr lang="sv-SE" baseline="0" dirty="0" smtClean="0"/>
          </a:p>
          <a:p>
            <a:r>
              <a:rPr lang="sv-SE" baseline="0" dirty="0" smtClean="0"/>
              <a:t>(</a:t>
            </a:r>
            <a:r>
              <a:rPr lang="sv-SE" baseline="0" dirty="0" err="1" smtClean="0"/>
              <a:t>Good</a:t>
            </a:r>
            <a:r>
              <a:rPr lang="sv-SE" baseline="0" dirty="0" smtClean="0"/>
              <a:t> </a:t>
            </a:r>
            <a:r>
              <a:rPr lang="sv-SE" baseline="0" dirty="0" err="1" smtClean="0"/>
              <a:t>place</a:t>
            </a:r>
            <a:r>
              <a:rPr lang="sv-SE" baseline="0" dirty="0" smtClean="0"/>
              <a:t> to show the portal and </a:t>
            </a:r>
            <a:r>
              <a:rPr lang="sv-SE" baseline="0" dirty="0" err="1" smtClean="0"/>
              <a:t>that</a:t>
            </a:r>
            <a:r>
              <a:rPr lang="sv-SE" baseline="0" dirty="0" smtClean="0"/>
              <a:t> </a:t>
            </a:r>
            <a:r>
              <a:rPr lang="sv-SE" baseline="0" dirty="0" err="1" smtClean="0"/>
              <a:t>you</a:t>
            </a:r>
            <a:r>
              <a:rPr lang="sv-SE" baseline="0" dirty="0" smtClean="0"/>
              <a:t> </a:t>
            </a:r>
            <a:r>
              <a:rPr lang="sv-SE" baseline="0" dirty="0" err="1" smtClean="0"/>
              <a:t>can</a:t>
            </a:r>
            <a:r>
              <a:rPr lang="sv-SE" baseline="0" dirty="0" smtClean="0"/>
              <a:t> provision Oracle and </a:t>
            </a:r>
            <a:r>
              <a:rPr lang="sv-SE" baseline="0" dirty="0" err="1" smtClean="0"/>
              <a:t>MySQL</a:t>
            </a:r>
            <a:r>
              <a:rPr lang="sv-SE" baseline="0" dirty="0" smtClean="0"/>
              <a:t> </a:t>
            </a:r>
            <a:r>
              <a:rPr lang="sv-SE" baseline="0" dirty="0" err="1" smtClean="0"/>
              <a:t>databases</a:t>
            </a:r>
            <a:r>
              <a:rPr lang="sv-SE" baseline="0" dirty="0" smtClean="0"/>
              <a:t> in Azure just as </a:t>
            </a:r>
            <a:r>
              <a:rPr lang="sv-SE" baseline="0" dirty="0" err="1" smtClean="0"/>
              <a:t>easily</a:t>
            </a:r>
            <a:r>
              <a:rPr lang="sv-SE" baseline="0" dirty="0" smtClean="0"/>
              <a:t> as </a:t>
            </a:r>
            <a:r>
              <a:rPr lang="sv-SE" baseline="0" dirty="0" err="1" smtClean="0"/>
              <a:t>you</a:t>
            </a:r>
            <a:r>
              <a:rPr lang="sv-SE" baseline="0" dirty="0" smtClean="0"/>
              <a:t> </a:t>
            </a:r>
            <a:r>
              <a:rPr lang="sv-SE" baseline="0" dirty="0" err="1" smtClean="0"/>
              <a:t>can</a:t>
            </a:r>
            <a:r>
              <a:rPr lang="sv-SE" baseline="0" dirty="0" smtClean="0"/>
              <a:t> provision the Microsoft SQL options.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603051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the </a:t>
            </a:r>
            <a:r>
              <a:rPr lang="sv-SE" baseline="0" dirty="0" err="1" smtClean="0"/>
              <a:t>relatively</a:t>
            </a:r>
            <a:r>
              <a:rPr lang="sv-SE" baseline="0" dirty="0" smtClean="0"/>
              <a:t> new Microsoft Azure DocumentDB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123229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many</a:t>
            </a:r>
            <a:r>
              <a:rPr lang="sv-SE" dirty="0" smtClean="0"/>
              <a:t> </a:t>
            </a:r>
            <a:r>
              <a:rPr lang="sv-SE" dirty="0" err="1" smtClean="0"/>
              <a:t>other</a:t>
            </a:r>
            <a:r>
              <a:rPr lang="sv-SE" dirty="0" smtClean="0"/>
              <a:t> </a:t>
            </a:r>
            <a:r>
              <a:rPr lang="sv-SE" dirty="0" err="1" smtClean="0"/>
              <a:t>storage</a:t>
            </a:r>
            <a:r>
              <a:rPr lang="sv-SE" dirty="0" smtClean="0"/>
              <a:t> solutions </a:t>
            </a:r>
            <a:r>
              <a:rPr lang="sv-SE" dirty="0" err="1" smtClean="0"/>
              <a:t>you</a:t>
            </a:r>
            <a:r>
              <a:rPr lang="sv-SE" dirty="0" smtClean="0"/>
              <a:t> </a:t>
            </a:r>
            <a:r>
              <a:rPr lang="sv-SE" dirty="0" err="1" smtClean="0"/>
              <a:t>can</a:t>
            </a:r>
            <a:r>
              <a:rPr lang="sv-SE" dirty="0" smtClean="0"/>
              <a:t> </a:t>
            </a:r>
            <a:r>
              <a:rPr lang="sv-SE" dirty="0" err="1" smtClean="0"/>
              <a:t>run</a:t>
            </a:r>
            <a:r>
              <a:rPr lang="sv-SE" dirty="0" smtClean="0"/>
              <a:t> in Azure.</a:t>
            </a:r>
            <a:r>
              <a:rPr lang="sv-SE" baseline="0" dirty="0" smtClean="0"/>
              <a:t> </a:t>
            </a:r>
            <a:r>
              <a:rPr lang="sv-SE" baseline="0" dirty="0" err="1" smtClean="0"/>
              <a:t>One</a:t>
            </a:r>
            <a:r>
              <a:rPr lang="sv-SE" baseline="0" dirty="0" smtClean="0"/>
              <a:t> </a:t>
            </a:r>
            <a:r>
              <a:rPr lang="sv-SE" baseline="0" dirty="0" err="1" smtClean="0"/>
              <a:t>such</a:t>
            </a:r>
            <a:r>
              <a:rPr lang="sv-SE" baseline="0" dirty="0" smtClean="0"/>
              <a:t> is </a:t>
            </a:r>
            <a:r>
              <a:rPr lang="sv-SE" baseline="0" dirty="0" err="1" smtClean="0"/>
              <a:t>MongdoDB</a:t>
            </a:r>
            <a:r>
              <a:rPr lang="sv-SE" baseline="0" dirty="0" smtClean="0"/>
              <a:t> </a:t>
            </a:r>
            <a:r>
              <a:rPr lang="sv-SE" baseline="0" dirty="0" err="1" smtClean="0"/>
              <a:t>which</a:t>
            </a:r>
            <a:r>
              <a:rPr lang="sv-SE" baseline="0" dirty="0" smtClean="0"/>
              <a:t> has </a:t>
            </a:r>
            <a:r>
              <a:rPr lang="sv-SE" baseline="0" dirty="0" err="1" smtClean="0"/>
              <a:t>been</a:t>
            </a:r>
            <a:r>
              <a:rPr lang="sv-SE" baseline="0" dirty="0" smtClean="0"/>
              <a:t> </a:t>
            </a:r>
            <a:r>
              <a:rPr lang="sv-SE" baseline="0" dirty="0" err="1" smtClean="0"/>
              <a:t>possible</a:t>
            </a:r>
            <a:r>
              <a:rPr lang="sv-SE" baseline="0" dirty="0" smtClean="0"/>
              <a:t> to </a:t>
            </a:r>
            <a:r>
              <a:rPr lang="sv-SE" baseline="0" dirty="0" err="1" smtClean="0"/>
              <a:t>run</a:t>
            </a:r>
            <a:r>
              <a:rPr lang="sv-SE" baseline="0" dirty="0" smtClean="0"/>
              <a:t> as a </a:t>
            </a:r>
            <a:r>
              <a:rPr lang="sv-SE" baseline="0" dirty="0" err="1" smtClean="0"/>
              <a:t>document</a:t>
            </a:r>
            <a:r>
              <a:rPr lang="sv-SE" baseline="0" dirty="0" smtClean="0"/>
              <a:t> </a:t>
            </a:r>
            <a:r>
              <a:rPr lang="sv-SE" baseline="0" dirty="0" err="1" smtClean="0"/>
              <a:t>database</a:t>
            </a:r>
            <a:r>
              <a:rPr lang="sv-SE" baseline="0" dirty="0" smtClean="0"/>
              <a:t> in Azure for a long </a:t>
            </a:r>
            <a:r>
              <a:rPr lang="sv-SE" baseline="0" dirty="0" err="1" smtClean="0"/>
              <a:t>time</a:t>
            </a:r>
            <a:r>
              <a:rPr lang="sv-SE" baseline="0" dirty="0" smtClean="0"/>
              <a:t>. </a:t>
            </a:r>
            <a:r>
              <a:rPr lang="sv-SE" baseline="0" dirty="0" err="1" smtClean="0"/>
              <a:t>How</a:t>
            </a:r>
            <a:r>
              <a:rPr lang="sv-SE" baseline="0" dirty="0" smtClean="0"/>
              <a:t> </a:t>
            </a:r>
            <a:r>
              <a:rPr lang="sv-SE" baseline="0" dirty="0" err="1" smtClean="0"/>
              <a:t>does</a:t>
            </a:r>
            <a:r>
              <a:rPr lang="sv-SE" baseline="0" dirty="0" smtClean="0"/>
              <a:t> it </a:t>
            </a:r>
            <a:r>
              <a:rPr lang="sv-SE" baseline="0" dirty="0" err="1" smtClean="0"/>
              <a:t>compare</a:t>
            </a:r>
            <a:r>
              <a:rPr lang="sv-SE" baseline="0" dirty="0" smtClean="0"/>
              <a:t> </a:t>
            </a:r>
            <a:r>
              <a:rPr lang="sv-SE" baseline="0" dirty="0" err="1" smtClean="0"/>
              <a:t>with</a:t>
            </a:r>
            <a:r>
              <a:rPr lang="sv-SE" baseline="0" dirty="0" smtClean="0"/>
              <a:t> DocumentDB?</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0919153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561318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20559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157068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Preview</a:t>
            </a:r>
            <a:r>
              <a:rPr lang="en-US" baseline="0" dirty="0" smtClean="0"/>
              <a:t> Management </a:t>
            </a:r>
            <a:r>
              <a:rPr lang="en-US" dirty="0" smtClean="0"/>
              <a:t>Portal to create a new database.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3943649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Time</a:t>
            </a:r>
            <a:r>
              <a:rPr lang="sv-SE" dirty="0" smtClean="0"/>
              <a:t> for the </a:t>
            </a:r>
            <a:r>
              <a:rPr lang="sv-SE" baseline="0" dirty="0" smtClean="0"/>
              <a:t>Microsoft Azure </a:t>
            </a:r>
            <a:r>
              <a:rPr lang="sv-SE" baseline="0" dirty="0" err="1" smtClean="0"/>
              <a:t>Search</a:t>
            </a:r>
            <a:r>
              <a:rPr lang="sv-SE" baseline="0" dirty="0" smtClean="0"/>
              <a:t> as a Service </a:t>
            </a:r>
            <a:r>
              <a:rPr lang="sv-SE" baseline="0" dirty="0" err="1" smtClean="0"/>
              <a:t>offering</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51589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9615572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82</a:t>
            </a:fld>
            <a:endParaRPr lang="en-US"/>
          </a:p>
        </p:txBody>
      </p:sp>
    </p:spTree>
    <p:extLst>
      <p:ext uri="{BB962C8B-B14F-4D97-AF65-F5344CB8AC3E}">
        <p14:creationId xmlns:p14="http://schemas.microsoft.com/office/powerpoint/2010/main" val="3506566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83</a:t>
            </a:fld>
            <a:endParaRPr lang="en-US"/>
          </a:p>
        </p:txBody>
      </p:sp>
    </p:spTree>
    <p:extLst>
      <p:ext uri="{BB962C8B-B14F-4D97-AF65-F5344CB8AC3E}">
        <p14:creationId xmlns:p14="http://schemas.microsoft.com/office/powerpoint/2010/main" val="1458172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84</a:t>
            </a:fld>
            <a:endParaRPr lang="en-US"/>
          </a:p>
        </p:txBody>
      </p:sp>
    </p:spTree>
    <p:extLst>
      <p:ext uri="{BB962C8B-B14F-4D97-AF65-F5344CB8AC3E}">
        <p14:creationId xmlns:p14="http://schemas.microsoft.com/office/powerpoint/2010/main" val="12105298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85</a:t>
            </a:fld>
            <a:endParaRPr lang="en-US"/>
          </a:p>
        </p:txBody>
      </p:sp>
    </p:spTree>
    <p:extLst>
      <p:ext uri="{BB962C8B-B14F-4D97-AF65-F5344CB8AC3E}">
        <p14:creationId xmlns:p14="http://schemas.microsoft.com/office/powerpoint/2010/main" val="4126160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anose="05000000000000000000" pitchFamily="2" charset="2"/>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0706843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Customers buy one or more “search units”.</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Users control availability-cost trade-off by using more or less replicas</a:t>
            </a:r>
          </a:p>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p>
          <a:p>
            <a:pPr marL="171450" lvl="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Search units stack horizontally and vertically</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Must be a rectangular arrangement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2505549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r>
              <a:rPr lang="sv-SE" sz="600" kern="1200" dirty="0" smtClean="0">
                <a:solidFill>
                  <a:schemeClr val="bg1"/>
                </a:solidFill>
                <a:latin typeface="+mn-lt"/>
                <a:ea typeface="+mn-ea"/>
                <a:cs typeface="+mn-cs"/>
              </a:rPr>
              <a:t>)</a:t>
            </a:r>
            <a:endParaRPr lang="en-US" sz="600" kern="1200" dirty="0" smtClean="0">
              <a:solidFill>
                <a:schemeClr val="bg1"/>
              </a:solidFill>
              <a:latin typeface="+mn-lt"/>
              <a:ea typeface="+mn-ea"/>
              <a:cs typeface="+mn-cs"/>
            </a:endParaRP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Document count – 15MM</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Storage size – 25GB</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Query performance – 15QPS</a:t>
            </a:r>
          </a:p>
          <a:p>
            <a:pPr marL="0" lvl="0" indent="0">
              <a:spcBef>
                <a:spcPts val="0"/>
              </a:spcBef>
              <a:spcAft>
                <a:spcPts val="0"/>
              </a:spcAft>
              <a:buFont typeface="Arial" panose="020B0604020202020204" pitchFamily="34" charset="0"/>
              <a:buNone/>
            </a:pPr>
            <a:r>
              <a:rPr lang="en-US" sz="600" kern="1200" dirty="0" err="1" smtClean="0">
                <a:solidFill>
                  <a:schemeClr val="bg1"/>
                </a:solidFill>
                <a:latin typeface="+mn-lt"/>
                <a:ea typeface="+mn-ea"/>
                <a:cs typeface="+mn-cs"/>
              </a:rPr>
              <a:t>Pice</a:t>
            </a:r>
            <a:r>
              <a:rPr lang="en-US" sz="600" kern="1200" dirty="0" smtClean="0">
                <a:solidFill>
                  <a:schemeClr val="bg1"/>
                </a:solidFill>
                <a:latin typeface="+mn-lt"/>
                <a:ea typeface="+mn-ea"/>
                <a:cs typeface="+mn-cs"/>
              </a:rPr>
              <a:t>: $250 per unit (at GA) per month</a:t>
            </a:r>
          </a:p>
          <a:p>
            <a:pPr marL="0">
              <a:spcBef>
                <a:spcPts val="0"/>
              </a:spcBef>
              <a:spcAft>
                <a:spcPts val="0"/>
              </a:spcAft>
            </a:pPr>
            <a:r>
              <a:rPr lang="en-US" sz="600" kern="1200" dirty="0" smtClean="0">
                <a:solidFill>
                  <a:schemeClr val="bg1"/>
                </a:solidFill>
                <a:latin typeface="+mn-lt"/>
                <a:ea typeface="+mn-ea"/>
                <a:cs typeface="+mn-cs"/>
              </a:rPr>
              <a:t>This is cost competitive</a:t>
            </a:r>
          </a:p>
          <a:p>
            <a:pPr marL="0">
              <a:spcBef>
                <a:spcPts val="0"/>
              </a:spcBef>
              <a:spcAft>
                <a:spcPts val="0"/>
              </a:spcAft>
            </a:pPr>
            <a:r>
              <a:rPr lang="en-US" sz="600" kern="1200" dirty="0" smtClean="0">
                <a:solidFill>
                  <a:schemeClr val="bg1"/>
                </a:solidFill>
                <a:latin typeface="+mn-lt"/>
                <a:ea typeface="+mn-ea"/>
                <a:cs typeface="+mn-cs"/>
              </a:rPr>
              <a:t>Free Tier for a sandbox environment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4154653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slides is a walk through of the basic features of</a:t>
            </a:r>
            <a:r>
              <a:rPr lang="en-US" baseline="0" dirty="0" smtClean="0"/>
              <a:t> Azure Search.</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4183447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92</a:t>
            </a:fld>
            <a:endParaRPr lang="en-US"/>
          </a:p>
        </p:txBody>
      </p:sp>
    </p:spTree>
    <p:extLst>
      <p:ext uri="{BB962C8B-B14F-4D97-AF65-F5344CB8AC3E}">
        <p14:creationId xmlns:p14="http://schemas.microsoft.com/office/powerpoint/2010/main" val="25113383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93</a:t>
            </a:fld>
            <a:endParaRPr lang="en-US"/>
          </a:p>
        </p:txBody>
      </p:sp>
    </p:spTree>
    <p:extLst>
      <p:ext uri="{BB962C8B-B14F-4D97-AF65-F5344CB8AC3E}">
        <p14:creationId xmlns:p14="http://schemas.microsoft.com/office/powerpoint/2010/main" val="181037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320129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err="1" smtClean="0"/>
              <a:t>Hadoop</a:t>
            </a:r>
            <a:r>
              <a:rPr lang="sv-SE" baseline="0" dirty="0" smtClean="0"/>
              <a:t> in Azure </a:t>
            </a:r>
            <a:r>
              <a:rPr lang="sv-SE" baseline="0" dirty="0" err="1" smtClean="0"/>
              <a:t>known</a:t>
            </a:r>
            <a:r>
              <a:rPr lang="sv-SE" baseline="0" dirty="0" smtClean="0"/>
              <a:t> as Microsoft Azure </a:t>
            </a:r>
            <a:r>
              <a:rPr lang="sv-SE" baseline="0" dirty="0" err="1" smtClean="0"/>
              <a:t>HDInsight</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3516874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98</a:t>
            </a:fld>
            <a:endParaRPr lang="zh-CN" altLang="en-US">
              <a:solidFill>
                <a:prstClr val="black"/>
              </a:solidFill>
            </a:endParaRPr>
          </a:p>
        </p:txBody>
      </p:sp>
    </p:spTree>
    <p:extLst>
      <p:ext uri="{BB962C8B-B14F-4D97-AF65-F5344CB8AC3E}">
        <p14:creationId xmlns:p14="http://schemas.microsoft.com/office/powerpoint/2010/main" val="33444785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99</a:t>
            </a:fld>
            <a:endParaRPr lang="zh-CN" altLang="en-US">
              <a:solidFill>
                <a:prstClr val="black"/>
              </a:solidFill>
            </a:endParaRPr>
          </a:p>
        </p:txBody>
      </p:sp>
    </p:spTree>
    <p:extLst>
      <p:ext uri="{BB962C8B-B14F-4D97-AF65-F5344CB8AC3E}">
        <p14:creationId xmlns:p14="http://schemas.microsoft.com/office/powerpoint/2010/main" val="11204221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13400697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9367501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31458776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18974422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28470214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4199865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2226957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0279464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SQL </a:t>
            </a:r>
            <a:r>
              <a:rPr lang="sv-SE" dirty="0" err="1" smtClean="0"/>
              <a:t>Database</a:t>
            </a:r>
            <a:r>
              <a:rPr lang="sv-SE" dirty="0" smtClean="0"/>
              <a:t> </a:t>
            </a:r>
            <a:r>
              <a:rPr lang="sv-SE" dirty="0" err="1" smtClean="0"/>
              <a:t>extras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108</a:t>
            </a:fld>
            <a:endParaRPr lang="en-US"/>
          </a:p>
        </p:txBody>
      </p:sp>
    </p:spTree>
    <p:extLst>
      <p:ext uri="{BB962C8B-B14F-4D97-AF65-F5344CB8AC3E}">
        <p14:creationId xmlns:p14="http://schemas.microsoft.com/office/powerpoint/2010/main" val="9130722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116</a:t>
            </a:fld>
            <a:endParaRPr lang="en-US">
              <a:solidFill>
                <a:prstClr val="black"/>
              </a:solidFill>
            </a:endParaRPr>
          </a:p>
        </p:txBody>
      </p:sp>
    </p:spTree>
    <p:extLst>
      <p:ext uri="{BB962C8B-B14F-4D97-AF65-F5344CB8AC3E}">
        <p14:creationId xmlns:p14="http://schemas.microsoft.com/office/powerpoint/2010/main" val="24904322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32955502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extLst>
      <p:ext uri="{BB962C8B-B14F-4D97-AF65-F5344CB8AC3E}">
        <p14:creationId xmlns:p14="http://schemas.microsoft.com/office/powerpoint/2010/main" val="40111551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3974588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35632130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8613650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Tree>
    <p:extLst>
      <p:ext uri="{BB962C8B-B14F-4D97-AF65-F5344CB8AC3E}">
        <p14:creationId xmlns:p14="http://schemas.microsoft.com/office/powerpoint/2010/main" val="35842283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123</a:t>
            </a:fld>
            <a:endParaRPr lang="en-US"/>
          </a:p>
        </p:txBody>
      </p:sp>
    </p:spTree>
    <p:extLst>
      <p:ext uri="{BB962C8B-B14F-4D97-AF65-F5344CB8AC3E}">
        <p14:creationId xmlns:p14="http://schemas.microsoft.com/office/powerpoint/2010/main" val="41316646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Elastic</a:t>
            </a:r>
            <a:r>
              <a:rPr lang="sv-SE" dirty="0" smtClean="0"/>
              <a:t> </a:t>
            </a:r>
            <a:r>
              <a:rPr lang="sv-SE" dirty="0" err="1" smtClean="0"/>
              <a:t>Scale</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124</a:t>
            </a:fld>
            <a:endParaRPr lang="en-US"/>
          </a:p>
        </p:txBody>
      </p:sp>
    </p:spTree>
    <p:extLst>
      <p:ext uri="{BB962C8B-B14F-4D97-AF65-F5344CB8AC3E}">
        <p14:creationId xmlns:p14="http://schemas.microsoft.com/office/powerpoint/2010/main" val="348909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33638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127</a:t>
            </a:fld>
            <a:endParaRPr lang="en-US" dirty="0">
              <a:solidFill>
                <a:prstClr val="black"/>
              </a:solidFill>
            </a:endParaRPr>
          </a:p>
        </p:txBody>
      </p:sp>
    </p:spTree>
    <p:extLst>
      <p:ext uri="{BB962C8B-B14F-4D97-AF65-F5344CB8AC3E}">
        <p14:creationId xmlns:p14="http://schemas.microsoft.com/office/powerpoint/2010/main" val="6744967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139</a:t>
            </a:fld>
            <a:endParaRPr lang="en-US">
              <a:solidFill>
                <a:prstClr val="black"/>
              </a:solidFill>
            </a:endParaRPr>
          </a:p>
        </p:txBody>
      </p:sp>
    </p:spTree>
    <p:extLst>
      <p:ext uri="{BB962C8B-B14F-4D97-AF65-F5344CB8AC3E}">
        <p14:creationId xmlns:p14="http://schemas.microsoft.com/office/powerpoint/2010/main" val="13751705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146</a:t>
            </a:fld>
            <a:endParaRPr lang="en-US">
              <a:solidFill>
                <a:prstClr val="black"/>
              </a:solidFill>
            </a:endParaRPr>
          </a:p>
        </p:txBody>
      </p:sp>
    </p:spTree>
    <p:extLst>
      <p:ext uri="{BB962C8B-B14F-4D97-AF65-F5344CB8AC3E}">
        <p14:creationId xmlns:p14="http://schemas.microsoft.com/office/powerpoint/2010/main" val="5647573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Azure</a:t>
            </a:r>
            <a:r>
              <a:rPr lang="sv-SE" baseline="0" dirty="0" smtClean="0"/>
              <a:t> </a:t>
            </a:r>
            <a:r>
              <a:rPr lang="sv-SE" baseline="0" dirty="0" err="1" smtClean="0"/>
              <a:t>Search</a:t>
            </a:r>
            <a:r>
              <a:rPr lang="sv-SE" baseline="0" dirty="0" smtClean="0"/>
              <a:t> </a:t>
            </a:r>
            <a:r>
              <a:rPr lang="sv-SE" baseline="0" dirty="0" err="1" smtClean="0"/>
              <a:t>slides</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147</a:t>
            </a:fld>
            <a:endParaRPr lang="en-US"/>
          </a:p>
        </p:txBody>
      </p:sp>
    </p:spTree>
    <p:extLst>
      <p:ext uri="{BB962C8B-B14F-4D97-AF65-F5344CB8AC3E}">
        <p14:creationId xmlns:p14="http://schemas.microsoft.com/office/powerpoint/2010/main" val="2486486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148</a:t>
            </a:fld>
            <a:endParaRPr lang="en-US">
              <a:solidFill>
                <a:prstClr val="black"/>
              </a:solidFill>
            </a:endParaRPr>
          </a:p>
        </p:txBody>
      </p:sp>
    </p:spTree>
    <p:extLst>
      <p:ext uri="{BB962C8B-B14F-4D97-AF65-F5344CB8AC3E}">
        <p14:creationId xmlns:p14="http://schemas.microsoft.com/office/powerpoint/2010/main" val="38173452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150</a:t>
            </a:fld>
            <a:endParaRPr lang="en-US">
              <a:solidFill>
                <a:prstClr val="black"/>
              </a:solidFill>
            </a:endParaRPr>
          </a:p>
        </p:txBody>
      </p:sp>
    </p:spTree>
    <p:extLst>
      <p:ext uri="{BB962C8B-B14F-4D97-AF65-F5344CB8AC3E}">
        <p14:creationId xmlns:p14="http://schemas.microsoft.com/office/powerpoint/2010/main" val="30127397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151</a:t>
            </a:fld>
            <a:endParaRPr lang="en-US">
              <a:solidFill>
                <a:prstClr val="black"/>
              </a:solidFill>
            </a:endParaRPr>
          </a:p>
        </p:txBody>
      </p:sp>
    </p:spTree>
    <p:extLst>
      <p:ext uri="{BB962C8B-B14F-4D97-AF65-F5344CB8AC3E}">
        <p14:creationId xmlns:p14="http://schemas.microsoft.com/office/powerpoint/2010/main" val="31677619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152</a:t>
            </a:fld>
            <a:endParaRPr lang="en-US">
              <a:solidFill>
                <a:prstClr val="black"/>
              </a:solidFill>
            </a:endParaRPr>
          </a:p>
        </p:txBody>
      </p:sp>
    </p:spTree>
    <p:extLst>
      <p:ext uri="{BB962C8B-B14F-4D97-AF65-F5344CB8AC3E}">
        <p14:creationId xmlns:p14="http://schemas.microsoft.com/office/powerpoint/2010/main" val="15500015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153</a:t>
            </a:fld>
            <a:endParaRPr lang="en-US">
              <a:solidFill>
                <a:prstClr val="black"/>
              </a:solidFill>
            </a:endParaRPr>
          </a:p>
        </p:txBody>
      </p:sp>
    </p:spTree>
    <p:extLst>
      <p:ext uri="{BB962C8B-B14F-4D97-AF65-F5344CB8AC3E}">
        <p14:creationId xmlns:p14="http://schemas.microsoft.com/office/powerpoint/2010/main" val="433034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Document</a:t>
            </a:r>
            <a:r>
              <a:rPr lang="sv-SE" baseline="0" dirty="0" smtClean="0"/>
              <a:t>DB </a:t>
            </a:r>
            <a:r>
              <a:rPr lang="sv-SE" baseline="0" dirty="0" err="1" smtClean="0"/>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163</a:t>
            </a:fld>
            <a:endParaRPr lang="en-US"/>
          </a:p>
        </p:txBody>
      </p:sp>
    </p:spTree>
    <p:extLst>
      <p:ext uri="{BB962C8B-B14F-4D97-AF65-F5344CB8AC3E}">
        <p14:creationId xmlns:p14="http://schemas.microsoft.com/office/powerpoint/2010/main" val="3196757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microsoft.com/office/2007/relationships/hdphoto" Target="../media/hdphoto2.wdp"/><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slideMaster" Target="../slideMasters/slideMaster2.xml"/><Relationship Id="rId9"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2.xml"/><Relationship Id="rId7"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0.png"/><Relationship Id="rId5" Type="http://schemas.openxmlformats.org/officeDocument/2006/relationships/tags" Target="../tags/tag14.xml"/><Relationship Id="rId10" Type="http://schemas.openxmlformats.org/officeDocument/2006/relationships/image" Target="../media/image5.emf"/><Relationship Id="rId4" Type="http://schemas.openxmlformats.org/officeDocument/2006/relationships/tags" Target="../tags/tag13.xml"/><Relationship Id="rId9" Type="http://schemas.openxmlformats.org/officeDocument/2006/relationships/oleObject" Target="../embeddings/oleObject6.bin"/></Relationships>
</file>

<file path=ppt/slideLayouts/_rels/slideLayout5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7.xml"/><Relationship Id="rId7" Type="http://schemas.openxmlformats.org/officeDocument/2006/relationships/image" Target="../media/image11.jpeg"/><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slideMaster" Target="../slideMasters/slideMaster4.xml"/><Relationship Id="rId5" Type="http://schemas.openxmlformats.org/officeDocument/2006/relationships/tags" Target="../tags/tag19.xml"/><Relationship Id="rId10" Type="http://schemas.openxmlformats.org/officeDocument/2006/relationships/image" Target="../media/image10.png"/><Relationship Id="rId4" Type="http://schemas.openxmlformats.org/officeDocument/2006/relationships/tags" Target="../tags/tag18.xml"/><Relationship Id="rId9"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image" Target="../media/image5.emf"/><Relationship Id="rId5" Type="http://schemas.openxmlformats.org/officeDocument/2006/relationships/tags" Target="../tags/tag23.xml"/><Relationship Id="rId10" Type="http://schemas.openxmlformats.org/officeDocument/2006/relationships/oleObject" Target="../embeddings/oleObject8.bin"/><Relationship Id="rId4" Type="http://schemas.openxmlformats.org/officeDocument/2006/relationships/tags" Target="../tags/tag22.xml"/><Relationship Id="rId9"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emf"/><Relationship Id="rId2" Type="http://schemas.openxmlformats.org/officeDocument/2006/relationships/tags" Target="../tags/tag27.xml"/><Relationship Id="rId1" Type="http://schemas.openxmlformats.org/officeDocument/2006/relationships/vmlDrawing" Target="../drawings/vmlDrawing9.vml"/><Relationship Id="rId6" Type="http://schemas.openxmlformats.org/officeDocument/2006/relationships/tags" Target="../tags/tag31.xml"/><Relationship Id="rId11" Type="http://schemas.openxmlformats.org/officeDocument/2006/relationships/oleObject" Target="../embeddings/oleObject9.bin"/><Relationship Id="rId5" Type="http://schemas.openxmlformats.org/officeDocument/2006/relationships/tags" Target="../tags/tag30.xml"/><Relationship Id="rId10" Type="http://schemas.openxmlformats.org/officeDocument/2006/relationships/slideMaster" Target="../slideMasters/slideMaster4.xml"/><Relationship Id="rId4" Type="http://schemas.openxmlformats.org/officeDocument/2006/relationships/tags" Target="../tags/tag29.xml"/><Relationship Id="rId9" Type="http://schemas.openxmlformats.org/officeDocument/2006/relationships/tags" Target="../tags/tag34.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710752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71239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1878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67004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rgbClr val="004D8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2728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9405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07388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0776371-546F-4628-B540-04A7090152AF}" type="datetimeFigureOut">
              <a:rPr lang="sv-SE" smtClean="0">
                <a:solidFill>
                  <a:srgbClr val="FFFFFF"/>
                </a:solidFill>
              </a:rPr>
              <a:pPr/>
              <a:t>2015-01-22</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60F5FD-5F25-48F4-A7FD-8C2FBDD8718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19218119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27DDA25-D185-40F5-BDFE-F93F3AB6B0E4}" type="datetimeFigureOut">
              <a:rPr lang="sv-SE" smtClean="0">
                <a:solidFill>
                  <a:srgbClr val="FFFFFF"/>
                </a:solidFill>
              </a:rPr>
              <a:pPr/>
              <a:t>2015-01-22</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15ED434-B8A4-4F36-B6BE-45DA2D75825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2890038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t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169368"/>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Sessionsrubrik">
    <p:spTree>
      <p:nvGrpSpPr>
        <p:cNvPr id="1" name=""/>
        <p:cNvGrpSpPr/>
        <p:nvPr/>
      </p:nvGrpSpPr>
      <p:grpSpPr>
        <a:xfrm>
          <a:off x="0" y="0"/>
          <a:ext cx="0" cy="0"/>
          <a:chOff x="0" y="0"/>
          <a:chExt cx="0" cy="0"/>
        </a:xfrm>
      </p:grpSpPr>
      <p:pic>
        <p:nvPicPr>
          <p:cNvPr id="7" name="Bildobjekt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8" y="2782"/>
            <a:ext cx="12185665" cy="6852436"/>
          </a:xfrm>
          <a:prstGeom prst="rect">
            <a:avLst/>
          </a:prstGeom>
        </p:spPr>
      </p:pic>
      <p:sp>
        <p:nvSpPr>
          <p:cNvPr id="3" name="Underrubrik 2"/>
          <p:cNvSpPr>
            <a:spLocks noGrp="1"/>
          </p:cNvSpPr>
          <p:nvPr>
            <p:ph type="subTitle" idx="1" hasCustomPrompt="1"/>
          </p:nvPr>
        </p:nvSpPr>
        <p:spPr>
          <a:xfrm>
            <a:off x="719403" y="2468894"/>
            <a:ext cx="9643797" cy="727700"/>
          </a:xfrm>
          <a:prstGeom prst="rect">
            <a:avLst/>
          </a:prstGeom>
        </p:spPr>
        <p:txBody>
          <a:bodyPr/>
          <a:lstStyle>
            <a:lvl1pPr marL="0" indent="0" algn="l">
              <a:buNone/>
              <a:defRPr>
                <a:solidFill>
                  <a:schemeClr val="tx1"/>
                </a:solidFill>
                <a:latin typeface="Segoe UI Light" panose="020B0502040204020203"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sv-SE" dirty="0" smtClean="0"/>
              <a:t>Rubrik</a:t>
            </a:r>
            <a:endParaRPr lang="sv-SE" dirty="0"/>
          </a:p>
        </p:txBody>
      </p:sp>
      <p:sp>
        <p:nvSpPr>
          <p:cNvPr id="12" name="Platshållare för innehåll 11"/>
          <p:cNvSpPr>
            <a:spLocks noGrp="1"/>
          </p:cNvSpPr>
          <p:nvPr>
            <p:ph sz="quarter" idx="10" hasCustomPrompt="1"/>
          </p:nvPr>
        </p:nvSpPr>
        <p:spPr>
          <a:xfrm>
            <a:off x="719667" y="3332990"/>
            <a:ext cx="9600803" cy="554062"/>
          </a:xfrm>
          <a:prstGeom prst="rect">
            <a:avLst/>
          </a:prstGeom>
        </p:spPr>
        <p:txBody>
          <a:bodyPr/>
          <a:lstStyle>
            <a:lvl1pPr marL="0" indent="0">
              <a:buNone/>
              <a:defRPr sz="2667" i="1">
                <a:solidFill>
                  <a:srgbClr val="442359"/>
                </a:solidFill>
              </a:defRPr>
            </a:lvl1pPr>
          </a:lstStyle>
          <a:p>
            <a:pPr lvl="0"/>
            <a:r>
              <a:rPr lang="sv-SE" dirty="0" smtClean="0"/>
              <a:t>Talare</a:t>
            </a:r>
            <a:endParaRPr lang="sv-SE" dirty="0"/>
          </a:p>
        </p:txBody>
      </p:sp>
    </p:spTree>
    <p:extLst>
      <p:ext uri="{BB962C8B-B14F-4D97-AF65-F5344CB8AC3E}">
        <p14:creationId xmlns:p14="http://schemas.microsoft.com/office/powerpoint/2010/main" val="2998917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9237930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24663284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accent3">
                    <a:lumMod val="50000"/>
                  </a:schemeClr>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24742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7321841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11867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47183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smtClean="0">
                <a:solidFill>
                  <a:prstClr val="black">
                    <a:tint val="75000"/>
                  </a:prstClr>
                </a:solidFill>
              </a:rPr>
              <a:pPr/>
              <a:t>1/22/2015</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21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a:solidFill>
                  <a:srgbClr val="002050"/>
                </a:solidFill>
              </a:defRPr>
            </a:lvl1pPr>
          </a:lstStyle>
          <a:p>
            <a:pPr>
              <a:defRPr/>
            </a:pPr>
            <a:r>
              <a:t>Microsoft Confidential</a:t>
            </a:r>
          </a:p>
        </p:txBody>
      </p:sp>
      <p:sp>
        <p:nvSpPr>
          <p:cNvPr id="4" name="Slide Number Placeholder 3"/>
          <p:cNvSpPr>
            <a:spLocks noGrp="1"/>
          </p:cNvSpPr>
          <p:nvPr>
            <p:ph type="sldNum" sz="quarter" idx="11"/>
          </p:nvPr>
        </p:nvSpPr>
        <p:spPr>
          <a:xfrm>
            <a:off x="11367165" y="6437742"/>
            <a:ext cx="555597" cy="133860"/>
          </a:xfrm>
          <a:prstGeom prst="rect">
            <a:avLst/>
          </a:prstGeom>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a:p>
        </p:txBody>
      </p:sp>
    </p:spTree>
    <p:extLst>
      <p:ext uri="{BB962C8B-B14F-4D97-AF65-F5344CB8AC3E}">
        <p14:creationId xmlns:p14="http://schemas.microsoft.com/office/powerpoint/2010/main" val="2925107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511895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668242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60951526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81674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34940939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429912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7736732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4575095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0273478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97744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7498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3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319218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5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335374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4663654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8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9278382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20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5886404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913883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195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61406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9839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76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137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40435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33428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6258719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8"/>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42" name="think-cell Slide" r:id="rId9" imgW="270" imgH="270" progId="">
                  <p:embed/>
                </p:oleObj>
              </mc:Choice>
              <mc:Fallback>
                <p:oleObj name="think-cell Slide" r:id="rId9" imgW="270" imgH="27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MSFT_logotype_rgb_Wht.png"/>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custDataLst>
              <p:tags r:id="rId6"/>
            </p:custDataLst>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54429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7"/>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466" name="think-cell Slide" r:id="rId8" imgW="270" imgH="270" progId="">
                  <p:embed/>
                </p:oleObj>
              </mc:Choice>
              <mc:Fallback>
                <p:oleObj name="think-cell Slide" r:id="rId8" imgW="270" imgH="27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MSFT_logotype_rgb_Wht.png"/>
          <p:cNvPicPr>
            <a:picLocks noChangeAspect="1"/>
          </p:cNvPicPr>
          <p:nvPr userDrawn="1">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95714933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90" name="think-cell Slide" r:id="rId10" imgW="270" imgH="270" progId="">
                  <p:embed/>
                </p:oleObj>
              </mc:Choice>
              <mc:Fallback>
                <p:oleObj name="think-cell Slide" r:id="rId10" imgW="270" imgH="27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custDataLst>
              <p:tags r:id="rId4"/>
            </p:custDataLst>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extBox 15"/>
          <p:cNvSpPr txBox="1"/>
          <p:nvPr userDrawn="1">
            <p:custDataLst>
              <p:tags r:id="rId5"/>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custDataLst>
              <p:tags r:id="rId6"/>
            </p:custDataLst>
          </p:nvPr>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custDataLst>
              <p:tags r:id="rId7"/>
            </p:custDataLst>
          </p:nvPr>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418508771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514" name="think-cell Slide" r:id="rId11" imgW="270" imgH="270" progId="">
                  <p:embed/>
                </p:oleObj>
              </mc:Choice>
              <mc:Fallback>
                <p:oleObj name="think-cell Slide" r:id="rId11" imgW="270" imgH="27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3"/>
          <p:cNvSpPr>
            <a:spLocks noGrp="1"/>
          </p:cNvSpPr>
          <p:nvPr>
            <p:ph type="pic" sz="quarter" idx="13" hasCustomPrompt="1"/>
            <p:custDataLst>
              <p:tags r:id="rId3"/>
            </p:custDataLst>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custDataLst>
              <p:tags r:id="rId4"/>
            </p:custDataLst>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1" name="Slide Number Placeholder 5"/>
          <p:cNvSpPr txBox="1">
            <a:spLocks/>
          </p:cNvSpPr>
          <p:nvPr userDrawn="1">
            <p:custDataLst>
              <p:tags r:id="rId5"/>
            </p:custDataLst>
          </p:nvPr>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custDataLst>
              <p:tags r:id="rId6"/>
            </p:custDataLst>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custDataLst>
              <p:tags r:id="rId7"/>
            </p:custDataLst>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custDataLst>
              <p:tags r:id="rId9"/>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28327642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538"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spTree>
    <p:extLst>
      <p:ext uri="{BB962C8B-B14F-4D97-AF65-F5344CB8AC3E}">
        <p14:creationId xmlns:p14="http://schemas.microsoft.com/office/powerpoint/2010/main" val="254035481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62"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83058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0325604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912326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3"/>
            <a:ext cx="11378958" cy="205203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1/22/2015</a:t>
            </a:fld>
            <a:endParaRPr lang="en-US" sz="140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a:endParaRPr lang="en-US" sz="140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a:fld id="{F920C200-3845-4249-9FA3-EA0449FF460B}" type="slidenum">
              <a:rPr lang="en-US" sz="1400" smtClean="0">
                <a:solidFill>
                  <a:srgbClr val="FFFFFF"/>
                </a:solidFill>
              </a:rPr>
              <a:pPr defTabSz="685915"/>
              <a:t>‹#›</a:t>
            </a:fld>
            <a:endParaRPr lang="en-US" sz="1400">
              <a:solidFill>
                <a:srgbClr val="FFFFFF"/>
              </a:solidFill>
            </a:endParaRPr>
          </a:p>
        </p:txBody>
      </p:sp>
    </p:spTree>
    <p:extLst>
      <p:ext uri="{BB962C8B-B14F-4D97-AF65-F5344CB8AC3E}">
        <p14:creationId xmlns:p14="http://schemas.microsoft.com/office/powerpoint/2010/main" val="1932921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Color Transition 1">
    <p:bg>
      <p:bgPr>
        <a:solidFill>
          <a:srgbClr val="008272"/>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3"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17988007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 Color Transition 2">
    <p:bg>
      <p:bgPr>
        <a:solidFill>
          <a:schemeClr val="accent2"/>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3347368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hite Transition">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pic>
        <p:nvPicPr>
          <p:cNvPr id="5" name="Picture 4"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10425046" y="5999923"/>
            <a:ext cx="1406496" cy="524545"/>
          </a:xfrm>
          <a:prstGeom prst="rect">
            <a:avLst/>
          </a:prstGeom>
        </p:spPr>
      </p:pic>
    </p:spTree>
    <p:extLst>
      <p:ext uri="{BB962C8B-B14F-4D97-AF65-F5344CB8AC3E}">
        <p14:creationId xmlns:p14="http://schemas.microsoft.com/office/powerpoint/2010/main" val="16239458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Color Layou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97934" y="326674"/>
            <a:ext cx="11151917" cy="507831"/>
          </a:xfrm>
          <a:prstGeom prst="rect">
            <a:avLst/>
          </a:prstGeom>
        </p:spPr>
        <p:txBody>
          <a:bodyPr vert="horz" wrap="square" lIns="0" tIns="0" rIns="0" bIns="0" rtlCol="0" anchor="t">
            <a:spAutoFit/>
          </a:bodyPr>
          <a:lstStyle>
            <a:lvl1pPr>
              <a:defRPr sz="3600" spc="-100">
                <a:solidFill>
                  <a:srgbClr val="50505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751730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Text Placeholder 5"/>
          <p:cNvSpPr>
            <a:spLocks noGrp="1"/>
          </p:cNvSpPr>
          <p:nvPr>
            <p:ph type="body" sz="quarter" idx="10"/>
          </p:nvPr>
        </p:nvSpPr>
        <p:spPr>
          <a:xfrm>
            <a:off x="292070" y="2568577"/>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11" name="Text Placeholder 8"/>
          <p:cNvSpPr>
            <a:spLocks noGrp="1"/>
          </p:cNvSpPr>
          <p:nvPr>
            <p:ph type="body" sz="quarter" idx="11" hasCustomPrompt="1"/>
          </p:nvPr>
        </p:nvSpPr>
        <p:spPr>
          <a:xfrm>
            <a:off x="292071" y="3231776"/>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sp>
        <p:nvSpPr>
          <p:cNvPr id="6" name="TextBox 5"/>
          <p:cNvSpPr txBox="1"/>
          <p:nvPr userDrawn="1"/>
        </p:nvSpPr>
        <p:spPr>
          <a:xfrm>
            <a:off x="423164" y="5966377"/>
            <a:ext cx="11321045" cy="436017"/>
          </a:xfrm>
          <a:prstGeom prst="rect">
            <a:avLst/>
          </a:prstGeom>
          <a:noFill/>
        </p:spPr>
        <p:txBody>
          <a:bodyPr wrap="square" lIns="0" rIns="0" rtlCol="0">
            <a:spAutoFit/>
          </a:bodyPr>
          <a:lstStyle/>
          <a:p>
            <a:pPr defTabSz="686047">
              <a:lnSpc>
                <a:spcPts val="900"/>
              </a:lnSpc>
            </a:pPr>
            <a:r>
              <a:rPr lang="en-US" sz="650" dirty="0" smtClean="0">
                <a:solidFill>
                  <a:srgbClr val="505050"/>
                </a:solidFill>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243744" y="236077"/>
            <a:ext cx="2356422" cy="87881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6778" y="5425162"/>
            <a:ext cx="1150288" cy="423015"/>
          </a:xfrm>
          <a:prstGeom prst="rect">
            <a:avLst/>
          </a:prstGeom>
        </p:spPr>
      </p:pic>
    </p:spTree>
    <p:extLst>
      <p:ext uri="{BB962C8B-B14F-4D97-AF65-F5344CB8AC3E}">
        <p14:creationId xmlns:p14="http://schemas.microsoft.com/office/powerpoint/2010/main" val="19221162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7" y="1451224"/>
            <a:ext cx="11378958" cy="868315"/>
          </a:xfrm>
          <a:prstGeom prst="rect">
            <a:avLst/>
          </a:prstGeom>
        </p:spPr>
        <p:txBody>
          <a:bodyPr/>
          <a:lstStyle>
            <a:lvl1pPr marL="0" indent="0">
              <a:spcBef>
                <a:spcPts val="0"/>
              </a:spcBef>
              <a:spcAft>
                <a:spcPts val="675"/>
              </a:spcAft>
              <a:buNone/>
              <a:defRPr sz="3200" spc="-100" baseline="0">
                <a:solidFill>
                  <a:srgbClr val="505050"/>
                </a:solidFill>
                <a:latin typeface="+mj-lt"/>
                <a:cs typeface="Segoe UI Light"/>
              </a:defRPr>
            </a:lvl1pPr>
            <a:lvl2pPr marL="0" indent="0">
              <a:spcBef>
                <a:spcPts val="0"/>
              </a:spcBef>
              <a:spcAft>
                <a:spcPts val="675"/>
              </a:spcAft>
              <a:buNone/>
              <a:defRPr sz="2400" spc="-50"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 32pt</a:t>
            </a:r>
          </a:p>
          <a:p>
            <a:pPr lvl="1"/>
            <a:r>
              <a:rPr lang="en-US" dirty="0" smtClean="0"/>
              <a:t>Second level 24pt</a:t>
            </a:r>
          </a:p>
        </p:txBody>
      </p:sp>
      <p:sp>
        <p:nvSpPr>
          <p:cNvPr id="5" name="Title Placeholder 1"/>
          <p:cNvSpPr>
            <a:spLocks noGrp="1"/>
          </p:cNvSpPr>
          <p:nvPr>
            <p:ph type="title"/>
          </p:nvPr>
        </p:nvSpPr>
        <p:spPr>
          <a:xfrm>
            <a:off x="424248" y="326020"/>
            <a:ext cx="11151917" cy="44319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0853321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1/22/2015</a:t>
            </a:fld>
            <a:endParaRPr lang="en-US" sz="140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lang="en-US" sz="140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lang="en-US" sz="1400" smtClean="0">
                <a:solidFill>
                  <a:srgbClr val="FFFFFF"/>
                </a:solidFill>
              </a:rPr>
              <a:pPr defTabSz="686047"/>
              <a:t>‹#›</a:t>
            </a:fld>
            <a:endParaRPr lang="en-US" sz="1400">
              <a:solidFill>
                <a:srgbClr val="FFFFFF"/>
              </a:solidFill>
            </a:endParaRPr>
          </a:p>
        </p:txBody>
      </p:sp>
    </p:spTree>
    <p:extLst>
      <p:ext uri="{BB962C8B-B14F-4D97-AF65-F5344CB8AC3E}">
        <p14:creationId xmlns:p14="http://schemas.microsoft.com/office/powerpoint/2010/main" val="3169335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prstGeom prst="rect">
            <a:avLst/>
          </a:prstGeo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Slide Number Placeholder 2"/>
          <p:cNvSpPr>
            <a:spLocks noGrp="1"/>
          </p:cNvSpPr>
          <p:nvPr>
            <p:ph type="sldNum" sz="quarter" idx="4"/>
          </p:nvPr>
        </p:nvSpPr>
        <p:spPr>
          <a:xfrm>
            <a:off x="9167375" y="6566932"/>
            <a:ext cx="2742188" cy="291068"/>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686047"/>
            <a:fld id="{E737953E-7177-488E-AD9A-83AFF9597151}" type="slidenum">
              <a:rPr lang="en-US" smtClean="0">
                <a:solidFill>
                  <a:srgbClr val="FFFFFF">
                    <a:tint val="75000"/>
                  </a:srgbClr>
                </a:solidFill>
              </a:rPr>
              <a:pPr defTabSz="686047"/>
              <a:t>‹#›</a:t>
            </a:fld>
            <a:endParaRPr lang="en-US">
              <a:solidFill>
                <a:srgbClr val="FFFFFF">
                  <a:tint val="75000"/>
                </a:srgbClr>
              </a:solidFill>
            </a:endParaRPr>
          </a:p>
        </p:txBody>
      </p:sp>
    </p:spTree>
    <p:extLst>
      <p:ext uri="{BB962C8B-B14F-4D97-AF65-F5344CB8AC3E}">
        <p14:creationId xmlns:p14="http://schemas.microsoft.com/office/powerpoint/2010/main" val="2933748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79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809254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08944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62579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398383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83411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53569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657266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78647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25496728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219089151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38647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M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73731061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M Center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lgn="ctr">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224716711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0"/>
            <a:ext cx="11653523" cy="6858000"/>
          </a:xfrm>
        </p:spPr>
        <p:txBody>
          <a:bodyPr anchor="ct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18163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454597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80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0949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510319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926604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85056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09368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53170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08284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912729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6991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14478625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87939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Blank Color 1 Layout">
    <p:bg>
      <p:bgPr>
        <a:solidFill>
          <a:srgbClr val="007FFF"/>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3854907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ags" Target="../tags/tag9.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ags" Target="../tags/tag8.xml"/><Relationship Id="rId2" Type="http://schemas.openxmlformats.org/officeDocument/2006/relationships/slideLayout" Target="../slideLayouts/slideLayout56.xml"/><Relationship Id="rId16" Type="http://schemas.openxmlformats.org/officeDocument/2006/relationships/image" Target="../media/image5.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vmlDrawing" Target="../drawings/vmlDrawing5.vml"/><Relationship Id="rId5" Type="http://schemas.openxmlformats.org/officeDocument/2006/relationships/slideLayout" Target="../slideLayouts/slideLayout59.xml"/><Relationship Id="rId15" Type="http://schemas.openxmlformats.org/officeDocument/2006/relationships/oleObject" Target="../embeddings/oleObject5.bin"/><Relationship Id="rId10"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ags" Target="../tags/tag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5.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6.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theme" Target="../theme/theme7.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smtClean="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687" r:id="rId3"/>
    <p:sldLayoutId id="2147483690" r:id="rId4"/>
    <p:sldLayoutId id="2147483686" r:id="rId5"/>
    <p:sldLayoutId id="2147483685" r:id="rId6"/>
    <p:sldLayoutId id="2147483662" r:id="rId7"/>
    <p:sldLayoutId id="2147483668" r:id="rId8"/>
    <p:sldLayoutId id="2147483693" r:id="rId9"/>
    <p:sldLayoutId id="2147483697" r:id="rId10"/>
    <p:sldLayoutId id="2147483699" r:id="rId11"/>
    <p:sldLayoutId id="2147483666" r:id="rId12"/>
    <p:sldLayoutId id="214748369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1" r:id="rId21"/>
    <p:sldLayoutId id="2147483712" r:id="rId22"/>
    <p:sldLayoutId id="2147483688" r:id="rId23"/>
    <p:sldLayoutId id="2147483701" r:id="rId24"/>
    <p:sldLayoutId id="2147483839" r:id="rId25"/>
    <p:sldLayoutId id="2147483840" r:id="rId26"/>
    <p:sldLayoutId id="2147483847" r:id="rId27"/>
    <p:sldLayoutId id="2147483879" r:id="rId28"/>
    <p:sldLayoutId id="2147483880" r:id="rId29"/>
  </p:sldLayoutIdLst>
  <p:timing>
    <p:tnLst>
      <p:par>
        <p:cTn id="1" dur="indefinite" restart="never" nodeType="tmRoot"/>
      </p:par>
    </p:tnLst>
  </p:timing>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4918360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5535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418" name="think-cell Slide" r:id="rId15" imgW="270" imgH="270" progId="">
                  <p:embed/>
                </p:oleObj>
              </mc:Choice>
              <mc:Fallback>
                <p:oleObj name="think-cell Slide" r:id="rId15" imgW="270" imgH="27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custDataLst>
              <p:tags r:id="rId14"/>
            </p:custDataLst>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4502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53106"/>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78" r:id="rId9"/>
  </p:sldLayoutIdLst>
  <p:transition>
    <p:fade/>
  </p:transition>
  <p:txStyles>
    <p:titleStyle>
      <a:lvl1pPr algn="l" defTabSz="686047" rtl="0" eaLnBrk="1" latinLnBrk="0" hangingPunct="1">
        <a:lnSpc>
          <a:spcPct val="90000"/>
        </a:lnSpc>
        <a:spcBef>
          <a:spcPct val="0"/>
        </a:spcBef>
        <a:buNone/>
        <a:defRPr lang="en-US" sz="3200" b="0" kern="1200" cap="none" spc="-75" baseline="0" dirty="0" smtClean="0">
          <a:ln w="3175">
            <a:noFill/>
          </a:ln>
          <a:solidFill>
            <a:srgbClr val="505050"/>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rgbClr val="505050"/>
          </a:solidFill>
          <a:latin typeface="+mj-l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rgbClr val="505050"/>
          </a:solidFill>
          <a:latin typeface="+mj-lt"/>
          <a:ea typeface="+mn-ea"/>
          <a:cs typeface="Segoe UI Light"/>
        </a:defRPr>
      </a:lvl2pPr>
      <a:lvl3pPr marL="686074" indent="-213207" algn="l" defTabSz="686047" rtl="0" eaLnBrk="1" latinLnBrk="0" hangingPunct="1">
        <a:lnSpc>
          <a:spcPct val="90000"/>
        </a:lnSpc>
        <a:spcBef>
          <a:spcPct val="20000"/>
        </a:spcBef>
        <a:buSzPct val="90000"/>
        <a:buFont typeface="Arial" pitchFamily="34" charset="0"/>
        <a:buChar char="•"/>
        <a:defRPr sz="2400" kern="1200">
          <a:solidFill>
            <a:srgbClr val="7F7F7F"/>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rgbClr val="7F7F7F"/>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rgbClr val="7F7F7F"/>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558366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5788424"/>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1.xml"/><Relationship Id="rId7" Type="http://schemas.openxmlformats.org/officeDocument/2006/relationships/image" Target="../media/image47.png"/><Relationship Id="rId2" Type="http://schemas.openxmlformats.org/officeDocument/2006/relationships/tags" Target="../tags/tag39.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2.bin"/><Relationship Id="rId10" Type="http://schemas.openxmlformats.org/officeDocument/2006/relationships/image" Target="../media/image46.emf"/><Relationship Id="rId4" Type="http://schemas.openxmlformats.org/officeDocument/2006/relationships/notesSlide" Target="../notesSlides/notesSlide73.xml"/><Relationship Id="rId9" Type="http://schemas.microsoft.com/office/2007/relationships/hdphoto" Target="../media/hdphoto5.wdp"/></Relationships>
</file>

<file path=ppt/slides/_rels/slide10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41.xml"/><Relationship Id="rId7" Type="http://schemas.openxmlformats.org/officeDocument/2006/relationships/image" Target="../media/image5.emf"/><Relationship Id="rId2" Type="http://schemas.openxmlformats.org/officeDocument/2006/relationships/tags" Target="../tags/tag40.xml"/><Relationship Id="rId1" Type="http://schemas.openxmlformats.org/officeDocument/2006/relationships/vmlDrawing" Target="../drawings/vmlDrawing15.vml"/><Relationship Id="rId6" Type="http://schemas.openxmlformats.org/officeDocument/2006/relationships/oleObject" Target="../embeddings/oleObject13.bin"/><Relationship Id="rId5" Type="http://schemas.openxmlformats.org/officeDocument/2006/relationships/notesSlide" Target="../notesSlides/notesSlide74.xml"/><Relationship Id="rId4"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43.xml"/><Relationship Id="rId7" Type="http://schemas.openxmlformats.org/officeDocument/2006/relationships/image" Target="../media/image5.emf"/><Relationship Id="rId2" Type="http://schemas.openxmlformats.org/officeDocument/2006/relationships/tags" Target="../tags/tag42.xml"/><Relationship Id="rId1" Type="http://schemas.openxmlformats.org/officeDocument/2006/relationships/vmlDrawing" Target="../drawings/vmlDrawing16.vml"/><Relationship Id="rId6" Type="http://schemas.openxmlformats.org/officeDocument/2006/relationships/oleObject" Target="../embeddings/oleObject14.bin"/><Relationship Id="rId5" Type="http://schemas.openxmlformats.org/officeDocument/2006/relationships/notesSlide" Target="../notesSlides/notesSlide75.xml"/><Relationship Id="rId4" Type="http://schemas.openxmlformats.org/officeDocument/2006/relationships/slideLayout" Target="../slideLayouts/slideLayout21.xml"/><Relationship Id="rId9" Type="http://schemas.openxmlformats.org/officeDocument/2006/relationships/image" Target="../media/image46.emf"/></Relationships>
</file>

<file path=ppt/slides/_rels/slide1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6.xml"/><Relationship Id="rId1" Type="http://schemas.openxmlformats.org/officeDocument/2006/relationships/slideLayout" Target="../slideLayouts/slideLayout21.xml"/><Relationship Id="rId4" Type="http://schemas.openxmlformats.org/officeDocument/2006/relationships/image" Target="../media/image50.emf"/></Relationships>
</file>

<file path=ppt/slides/_rels/slide1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 Id="rId6" Type="http://schemas.microsoft.com/office/2007/relationships/hdphoto" Target="../media/hdphoto7.wdp"/><Relationship Id="rId5" Type="http://schemas.openxmlformats.org/officeDocument/2006/relationships/image" Target="../media/image55.png"/><Relationship Id="rId4" Type="http://schemas.microsoft.com/office/2007/relationships/hdphoto" Target="../media/hdphoto6.wdp"/></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7.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1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3.png"/><Relationship Id="rId7" Type="http://schemas.microsoft.com/office/2007/relationships/hdphoto" Target="../media/hdphoto7.wdp"/><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5.png"/><Relationship Id="rId5" Type="http://schemas.microsoft.com/office/2007/relationships/hdphoto" Target="../media/hdphoto6.wdp"/><Relationship Id="rId4" Type="http://schemas.openxmlformats.org/officeDocument/2006/relationships/image" Target="../media/image54.png"/><Relationship Id="rId9" Type="http://schemas.openxmlformats.org/officeDocument/2006/relationships/image" Target="../media/image63.png"/></Relationships>
</file>

<file path=ppt/slides/_rels/slide14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96.xml"/><Relationship Id="rId1" Type="http://schemas.openxmlformats.org/officeDocument/2006/relationships/slideLayout" Target="../slideLayouts/slideLayout9.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7.xml"/><Relationship Id="rId1" Type="http://schemas.openxmlformats.org/officeDocument/2006/relationships/slideLayout" Target="../slideLayouts/slideLayout1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25.xml"/></Relationships>
</file>

<file path=ppt/slides/_rels/slide1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6.xml"/><Relationship Id="rId5" Type="http://schemas.openxmlformats.org/officeDocument/2006/relationships/image" Target="../media/image51.emf"/><Relationship Id="rId4" Type="http://schemas.microsoft.com/office/2007/relationships/hdphoto" Target="../media/hdphoto8.wdp"/></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6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7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8.png"/><Relationship Id="rId5" Type="http://schemas.openxmlformats.org/officeDocument/2006/relationships/notesSlide" Target="../notesSlides/notesSlide104.xml"/><Relationship Id="rId4" Type="http://schemas.openxmlformats.org/officeDocument/2006/relationships/slideLayout" Target="../slideLayouts/slideLayout4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1.xml"/></Relationships>
</file>

<file path=ppt/slides/_rels/slide176.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70.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5.emf"/><Relationship Id="rId2" Type="http://schemas.openxmlformats.org/officeDocument/2006/relationships/tags" Target="../tags/tag47.xml"/><Relationship Id="rId16" Type="http://schemas.openxmlformats.org/officeDocument/2006/relationships/oleObject" Target="../embeddings/oleObject15.bin"/><Relationship Id="rId1" Type="http://schemas.openxmlformats.org/officeDocument/2006/relationships/vmlDrawing" Target="../drawings/vmlDrawing17.v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notesSlide" Target="../notesSlides/notesSlide108.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37.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43.xml"/><Relationship Id="rId1" Type="http://schemas.openxmlformats.org/officeDocument/2006/relationships/tags" Target="../tags/tag59.xml"/><Relationship Id="rId4" Type="http://schemas.openxmlformats.org/officeDocument/2006/relationships/image" Target="../media/image71.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43.xml"/><Relationship Id="rId1" Type="http://schemas.openxmlformats.org/officeDocument/2006/relationships/tags" Target="../tags/tag60.xml"/><Relationship Id="rId5" Type="http://schemas.openxmlformats.org/officeDocument/2006/relationships/image" Target="../media/image72.emf"/><Relationship Id="rId4" Type="http://schemas.openxmlformats.org/officeDocument/2006/relationships/image" Target="../media/image71.png"/></Relationships>
</file>

<file path=ppt/slides/_rels/slide17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5.emf"/><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oleObject" Target="../embeddings/oleObject16.bin"/><Relationship Id="rId2" Type="http://schemas.openxmlformats.org/officeDocument/2006/relationships/tags" Target="../tags/tag61.xml"/><Relationship Id="rId1" Type="http://schemas.openxmlformats.org/officeDocument/2006/relationships/vmlDrawing" Target="../drawings/vmlDrawing18.vml"/><Relationship Id="rId6" Type="http://schemas.openxmlformats.org/officeDocument/2006/relationships/tags" Target="../tags/tag65.xml"/><Relationship Id="rId11" Type="http://schemas.openxmlformats.org/officeDocument/2006/relationships/notesSlide" Target="../notesSlides/notesSlide111.xml"/><Relationship Id="rId5" Type="http://schemas.openxmlformats.org/officeDocument/2006/relationships/tags" Target="../tags/tag64.xml"/><Relationship Id="rId10" Type="http://schemas.openxmlformats.org/officeDocument/2006/relationships/slideLayout" Target="../slideLayouts/slideLayout37.xml"/><Relationship Id="rId4" Type="http://schemas.openxmlformats.org/officeDocument/2006/relationships/tags" Target="../tags/tag63.xml"/><Relationship Id="rId9" Type="http://schemas.openxmlformats.org/officeDocument/2006/relationships/tags" Target="../tags/tag68.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69.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7.bin"/><Relationship Id="rId4" Type="http://schemas.openxmlformats.org/officeDocument/2006/relationships/notesSlide" Target="../notesSlides/notesSlide1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7.xml"/><Relationship Id="rId1" Type="http://schemas.openxmlformats.org/officeDocument/2006/relationships/slideLayout" Target="../slideLayouts/slideLayout23.xml"/><Relationship Id="rId4" Type="http://schemas.openxmlformats.org/officeDocument/2006/relationships/image" Target="../media/image74.png"/></Relationships>
</file>

<file path=ppt/slides/_rels/slide1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12.vml"/><Relationship Id="rId5" Type="http://schemas.openxmlformats.org/officeDocument/2006/relationships/image" Target="../media/image33.emf"/><Relationship Id="rId4" Type="http://schemas.openxmlformats.org/officeDocument/2006/relationships/package" Target="../embeddings/Microsoft_Visio_Drawing1.vsdx"/></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1.xml"/><Relationship Id="rId1" Type="http://schemas.openxmlformats.org/officeDocument/2006/relationships/vmlDrawing" Target="../drawings/vmlDrawing13.vml"/><Relationship Id="rId5" Type="http://schemas.openxmlformats.org/officeDocument/2006/relationships/image" Target="../media/image34.emf"/><Relationship Id="rId4" Type="http://schemas.openxmlformats.org/officeDocument/2006/relationships/package" Target="../embeddings/Microsoft_Visio_Drawing2.vsdx"/></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36.emf"/></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5.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8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41.emf"/></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41.emf"/></Relationships>
</file>

<file path=ppt/slides/_rels/slide9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0.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2235200"/>
            <a:ext cx="12210662" cy="2387600"/>
          </a:xfrm>
        </p:spPr>
        <p:txBody>
          <a:bodyPr anchor="ctr">
            <a:noAutofit/>
          </a:bodyPr>
          <a:lstStyle/>
          <a:p>
            <a:pPr algn="l"/>
            <a:r>
              <a:rPr lang="en-US" sz="9600" dirty="0" smtClean="0">
                <a:solidFill>
                  <a:schemeClr val="bg1"/>
                </a:solidFill>
              </a:rPr>
              <a:t>Azure Data Overview</a:t>
            </a:r>
            <a:endParaRPr lang="en-US" sz="9600" dirty="0">
              <a:solidFill>
                <a:schemeClr val="bg1"/>
              </a:solidFill>
            </a:endParaRPr>
          </a:p>
        </p:txBody>
      </p:sp>
      <p:sp>
        <p:nvSpPr>
          <p:cNvPr id="3" name="Subtitle 2"/>
          <p:cNvSpPr>
            <a:spLocks noGrp="1"/>
          </p:cNvSpPr>
          <p:nvPr>
            <p:ph type="subTitle" idx="1"/>
          </p:nvPr>
        </p:nvSpPr>
        <p:spPr>
          <a:xfrm>
            <a:off x="-18663" y="4261447"/>
            <a:ext cx="12210662" cy="1655762"/>
          </a:xfrm>
        </p:spPr>
        <p:txBody>
          <a:bodyPr>
            <a:normAutofit/>
          </a:bodyPr>
          <a:lstStyle/>
          <a:p>
            <a:pPr marL="252000" algn="l"/>
            <a:r>
              <a:rPr lang="en-US" sz="4400" dirty="0" smtClean="0">
                <a:solidFill>
                  <a:srgbClr val="00B0F0"/>
                </a:solidFill>
                <a:latin typeface="+mj-lt"/>
              </a:rPr>
              <a:t>Presenter Name</a:t>
            </a:r>
          </a:p>
          <a:p>
            <a:pPr marL="252000"/>
            <a:r>
              <a:rPr lang="en-US" sz="2800" dirty="0" smtClean="0">
                <a:solidFill>
                  <a:schemeClr val="bg1"/>
                </a:solidFill>
                <a:latin typeface="+mj-lt"/>
              </a:rPr>
              <a:t>Position or role</a:t>
            </a: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a:t>
            </a:r>
            <a:r>
              <a:rPr lang="en-US" dirty="0" smtClean="0"/>
              <a:t>is not a machine</a:t>
            </a:r>
            <a:endParaRPr lang="en-US" dirty="0"/>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2096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32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grpSp>
        <p:nvGrpSpPr>
          <p:cNvPr id="4" name="Group 3"/>
          <p:cNvGrpSpPr/>
          <p:nvPr/>
        </p:nvGrpSpPr>
        <p:grpSpPr>
          <a:xfrm>
            <a:off x="1332667" y="1157591"/>
            <a:ext cx="9526666" cy="4542819"/>
            <a:chOff x="1330520" y="1146067"/>
            <a:chExt cx="9526666" cy="4542819"/>
          </a:xfrm>
        </p:grpSpPr>
        <p:sp>
          <p:nvSpPr>
            <p:cNvPr id="56" name="Round Same Side Corner Rectangle 55"/>
            <p:cNvSpPr/>
            <p:nvPr/>
          </p:nvSpPr>
          <p:spPr>
            <a:xfrm>
              <a:off x="4541467" y="1146067"/>
              <a:ext cx="3108960" cy="3108960"/>
            </a:xfrm>
            <a:prstGeom prst="rect">
              <a:avLst/>
            </a:prstGeom>
            <a:solidFill>
              <a:schemeClr val="accent2"/>
            </a:solidFill>
            <a:ln w="10795" cap="flat" cmpd="sng" algn="ctr">
              <a:noFill/>
              <a:prstDash val="dash"/>
            </a:ln>
            <a:effectLst/>
          </p:spPr>
          <p:txBody>
            <a:bodyPr lIns="91440" tIns="91440" rIns="91440" bIns="91440" rtlCol="0" anchor="b"/>
            <a:lstStyle/>
            <a:p>
              <a:r>
                <a:rPr lang="en-US" sz="2800" kern="0" spc="-100" dirty="0">
                  <a:ln>
                    <a:solidFill>
                      <a:srgbClr val="FFFFFF">
                        <a:alpha val="0"/>
                      </a:srgbClr>
                    </a:solidFill>
                  </a:ln>
                  <a:solidFill>
                    <a:srgbClr val="FFFFFF"/>
                  </a:solidFill>
                  <a:latin typeface="Segoe UI Light" pitchFamily="34" charset="0"/>
                  <a:cs typeface="Arial"/>
                </a:rPr>
                <a:t>Large Data Volumes</a:t>
              </a:r>
            </a:p>
          </p:txBody>
        </p:sp>
        <p:sp>
          <p:nvSpPr>
            <p:cNvPr id="74" name="Round Same Side Corner Rectangle 73"/>
            <p:cNvSpPr/>
            <p:nvPr/>
          </p:nvSpPr>
          <p:spPr>
            <a:xfrm>
              <a:off x="1330521"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spcBef>
                  <a:spcPts val="600"/>
                </a:spcBef>
              </a:pPr>
              <a:r>
                <a:rPr lang="en-US" sz="2800" kern="0" spc="-100" dirty="0" smtClean="0">
                  <a:ln>
                    <a:solidFill>
                      <a:srgbClr val="FFFFFF">
                        <a:alpha val="0"/>
                      </a:srgbClr>
                    </a:solidFill>
                  </a:ln>
                  <a:solidFill>
                    <a:srgbClr val="FFFFFF"/>
                  </a:solidFill>
                  <a:latin typeface="Segoe UI Light" pitchFamily="34" charset="0"/>
                  <a:cs typeface="Arial"/>
                </a:rPr>
                <a:t>Non-traditional</a:t>
              </a:r>
              <a:br>
                <a:rPr lang="en-US" sz="2800" kern="0" spc="-100" dirty="0" smtClean="0">
                  <a:ln>
                    <a:solidFill>
                      <a:srgbClr val="FFFFFF">
                        <a:alpha val="0"/>
                      </a:srgbClr>
                    </a:solidFill>
                  </a:ln>
                  <a:solidFill>
                    <a:srgbClr val="FFFFFF"/>
                  </a:solidFill>
                  <a:latin typeface="Segoe UI Light" pitchFamily="34" charset="0"/>
                  <a:cs typeface="Arial"/>
                </a:rPr>
              </a:br>
              <a:r>
                <a:rPr lang="en-US" sz="2800" kern="0" spc="-100" dirty="0" smtClean="0">
                  <a:ln>
                    <a:solidFill>
                      <a:srgbClr val="FFFFFF">
                        <a:alpha val="0"/>
                      </a:srgbClr>
                    </a:solidFill>
                  </a:ln>
                  <a:solidFill>
                    <a:srgbClr val="FFFFFF"/>
                  </a:solidFill>
                  <a:latin typeface="Segoe UI Light" pitchFamily="34" charset="0"/>
                  <a:cs typeface="Arial"/>
                </a:rPr>
                <a:t>Data </a:t>
              </a:r>
              <a:r>
                <a:rPr lang="en-US" sz="2800" kern="0" spc="-100" dirty="0">
                  <a:ln>
                    <a:solidFill>
                      <a:srgbClr val="FFFFFF">
                        <a:alpha val="0"/>
                      </a:srgbClr>
                    </a:solidFill>
                  </a:ln>
                  <a:solidFill>
                    <a:srgbClr val="FFFFFF"/>
                  </a:solidFill>
                  <a:latin typeface="Segoe UI Light" pitchFamily="34" charset="0"/>
                  <a:cs typeface="Arial"/>
                </a:rPr>
                <a:t>Types</a:t>
              </a:r>
            </a:p>
          </p:txBody>
        </p:sp>
        <p:pic>
          <p:nvPicPr>
            <p:cNvPr id="117" name="Picture 116" descr="non.png"/>
            <p:cNvPicPr>
              <a:picLocks noChangeAspect="1"/>
            </p:cNvPicPr>
            <p:nvPr/>
          </p:nvPicPr>
          <p:blipFill>
            <a:blip r:embed="rId7" cstate="print"/>
            <a:stretch>
              <a:fillRect/>
            </a:stretch>
          </p:blipFill>
          <p:spPr>
            <a:xfrm>
              <a:off x="3505229" y="2855502"/>
              <a:ext cx="836918" cy="473742"/>
            </a:xfrm>
            <a:prstGeom prst="rect">
              <a:avLst/>
            </a:prstGeom>
            <a:effectLst/>
          </p:spPr>
        </p:pic>
        <p:sp>
          <p:nvSpPr>
            <p:cNvPr id="134" name="Isosceles Triangle 133"/>
            <p:cNvSpPr/>
            <p:nvPr/>
          </p:nvSpPr>
          <p:spPr bwMode="auto">
            <a:xfrm rot="10800000">
              <a:off x="1330520" y="4255028"/>
              <a:ext cx="9526666" cy="572027"/>
            </a:xfrm>
            <a:prstGeom prst="triangle">
              <a:avLst/>
            </a:prstGeom>
            <a:solidFill>
              <a:srgbClr val="ED7D31"/>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Round Same Side Corner Rectangle 73"/>
            <p:cNvSpPr/>
            <p:nvPr/>
          </p:nvSpPr>
          <p:spPr>
            <a:xfrm>
              <a:off x="7748226"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Technologies</a:t>
              </a:r>
            </a:p>
          </p:txBody>
        </p:sp>
        <p:sp>
          <p:nvSpPr>
            <p:cNvPr id="33" name="Freeform 84"/>
            <p:cNvSpPr>
              <a:spLocks noEditPoints="1"/>
            </p:cNvSpPr>
            <p:nvPr/>
          </p:nvSpPr>
          <p:spPr bwMode="black">
            <a:xfrm>
              <a:off x="10335307" y="1253898"/>
              <a:ext cx="420546" cy="50272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35" name="Freeform 83"/>
            <p:cNvSpPr>
              <a:spLocks noEditPoints="1"/>
            </p:cNvSpPr>
            <p:nvPr/>
          </p:nvSpPr>
          <p:spPr bwMode="black">
            <a:xfrm>
              <a:off x="6844021" y="1253898"/>
              <a:ext cx="677662" cy="71535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45" name="Round Same Side Corner Rectangle 73"/>
            <p:cNvSpPr/>
            <p:nvPr/>
          </p:nvSpPr>
          <p:spPr>
            <a:xfrm>
              <a:off x="1330521"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Data Sources </a:t>
              </a:r>
            </a:p>
          </p:txBody>
        </p:sp>
        <p:sp>
          <p:nvSpPr>
            <p:cNvPr id="36" name="Freeform 7"/>
            <p:cNvSpPr>
              <a:spLocks/>
            </p:cNvSpPr>
            <p:nvPr/>
          </p:nvSpPr>
          <p:spPr bwMode="auto">
            <a:xfrm>
              <a:off x="3622325" y="1253898"/>
              <a:ext cx="719822" cy="3840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Round Same Side Corner Rectangle 73"/>
            <p:cNvSpPr/>
            <p:nvPr/>
          </p:nvSpPr>
          <p:spPr>
            <a:xfrm>
              <a:off x="7748226"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Economics</a:t>
              </a:r>
            </a:p>
          </p:txBody>
        </p:sp>
        <p:sp>
          <p:nvSpPr>
            <p:cNvPr id="7" name="Freeform 27"/>
            <p:cNvSpPr>
              <a:spLocks noEditPoints="1"/>
            </p:cNvSpPr>
            <p:nvPr/>
          </p:nvSpPr>
          <p:spPr bwMode="auto">
            <a:xfrm>
              <a:off x="10140615" y="2855502"/>
              <a:ext cx="615238" cy="430374"/>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nvGrpSpPr>
            <p:cNvPr id="2" name="Group 1"/>
            <p:cNvGrpSpPr/>
            <p:nvPr/>
          </p:nvGrpSpPr>
          <p:grpSpPr>
            <a:xfrm>
              <a:off x="1330520" y="4827056"/>
              <a:ext cx="9526666" cy="861830"/>
              <a:chOff x="1330520" y="5325906"/>
              <a:chExt cx="9526666" cy="861830"/>
            </a:xfrm>
          </p:grpSpPr>
          <p:sp>
            <p:nvSpPr>
              <p:cNvPr id="135" name="Round Same Side Corner Rectangle 73"/>
              <p:cNvSpPr/>
              <p:nvPr/>
            </p:nvSpPr>
            <p:spPr>
              <a:xfrm>
                <a:off x="1330520" y="5325906"/>
                <a:ext cx="9526666" cy="861830"/>
              </a:xfrm>
              <a:prstGeom prst="rect">
                <a:avLst/>
              </a:prstGeom>
              <a:solidFill>
                <a:schemeClr val="accent4"/>
              </a:solidFill>
              <a:ln w="10795" cap="flat" cmpd="sng" algn="ctr">
                <a:noFill/>
                <a:prstDash val="dash"/>
              </a:ln>
              <a:effectLst/>
            </p:spPr>
            <p:txBody>
              <a:bodyPr lIns="91440" tIns="91440" rIns="91440" bIns="91440" rtlCol="0" anchor="ctr" anchorCtr="0"/>
              <a:lstStyle/>
              <a:p>
                <a:pPr>
                  <a:defRPr/>
                </a:pPr>
                <a:endParaRPr lang="en-US" sz="3600" kern="0" dirty="0">
                  <a:ln>
                    <a:solidFill>
                      <a:srgbClr val="FFFFFF">
                        <a:alpha val="0"/>
                      </a:srgbClr>
                    </a:solidFill>
                  </a:ln>
                  <a:solidFill>
                    <a:srgbClr val="FFFFFF"/>
                  </a:solidFill>
                  <a:latin typeface="Segoe UI Light" pitchFamily="34" charset="0"/>
                  <a:cs typeface="Arial"/>
                </a:endParaRPr>
              </a:p>
            </p:txBody>
          </p:sp>
          <p:pic>
            <p:nvPicPr>
              <p:cNvPr id="137" name="Picture 136" descr="QI.png"/>
              <p:cNvPicPr>
                <a:picLocks noChangeAspect="1"/>
              </p:cNvPicPr>
              <p:nvPr/>
            </p:nvPicPr>
            <p:blipFill>
              <a:blip r:embed="rId8" cstate="print">
                <a:biLevel thresh="25000"/>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Lst>
              </a:blip>
              <a:stretch>
                <a:fillRect/>
              </a:stretch>
            </p:blipFill>
            <p:spPr>
              <a:xfrm>
                <a:off x="9322685" y="5436904"/>
                <a:ext cx="817930" cy="639834"/>
              </a:xfrm>
              <a:prstGeom prst="rect">
                <a:avLst/>
              </a:prstGeom>
              <a:effectLst/>
            </p:spPr>
          </p:pic>
          <p:sp>
            <p:nvSpPr>
              <p:cNvPr id="21" name="Round Same Side Corner Rectangle 73"/>
              <p:cNvSpPr/>
              <p:nvPr/>
            </p:nvSpPr>
            <p:spPr>
              <a:xfrm>
                <a:off x="3051134" y="5440259"/>
                <a:ext cx="6089732" cy="639836"/>
              </a:xfrm>
              <a:prstGeom prst="rect">
                <a:avLst/>
              </a:prstGeom>
              <a:noFill/>
              <a:ln w="10795" cap="flat" cmpd="sng" algn="ctr">
                <a:noFill/>
                <a:prstDash val="dash"/>
              </a:ln>
              <a:effectLst/>
            </p:spPr>
            <p:txBody>
              <a:bodyPr lIns="91440" tIns="91440" rIns="91440" bIns="91440" rtlCol="0" anchor="ctr" anchorCtr="0"/>
              <a:lstStyle/>
              <a:p>
                <a:pPr algn="ctr">
                  <a:defRPr/>
                </a:pPr>
                <a:r>
                  <a:rPr lang="en-US" sz="3600" kern="0" dirty="0">
                    <a:ln>
                      <a:solidFill>
                        <a:srgbClr val="FFFFFF">
                          <a:alpha val="0"/>
                        </a:srgbClr>
                      </a:solidFill>
                    </a:ln>
                    <a:solidFill>
                      <a:srgbClr val="FFFFFF"/>
                    </a:solidFill>
                    <a:latin typeface="Segoe UI Light" pitchFamily="34" charset="0"/>
                    <a:cs typeface="Arial"/>
                  </a:rPr>
                  <a:t>New Questions &amp; New Insights</a:t>
                </a:r>
              </a:p>
            </p:txBody>
          </p:sp>
        </p:grpSp>
      </p:grpSp>
      <p:sp>
        <p:nvSpPr>
          <p:cNvPr id="23"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Characteristics of Big Data</a:t>
            </a:r>
          </a:p>
        </p:txBody>
      </p:sp>
      <p:pic>
        <p:nvPicPr>
          <p:cNvPr id="24" name="Picture 23"/>
          <p:cNvPicPr>
            <a:picLocks noChangeAspect="1"/>
          </p:cNvPicPr>
          <p:nvPr/>
        </p:nvPicPr>
        <p:blipFill>
          <a:blip r:embed="rId10"/>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7202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8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81200"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6" name="Group 15"/>
          <p:cNvGrpSpPr/>
          <p:nvPr/>
        </p:nvGrpSpPr>
        <p:grpSpPr>
          <a:xfrm>
            <a:off x="3602152" y="169835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6" name="TextBox 5"/>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7" name="Group 16"/>
          <p:cNvGrpSpPr/>
          <p:nvPr/>
        </p:nvGrpSpPr>
        <p:grpSpPr>
          <a:xfrm>
            <a:off x="3602152" y="238962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0" name="TextBox 4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8" name="Group 17"/>
          <p:cNvGrpSpPr/>
          <p:nvPr/>
        </p:nvGrpSpPr>
        <p:grpSpPr>
          <a:xfrm>
            <a:off x="3602152" y="308090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1" name="TextBox 50"/>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52" name="Right Arrow 51"/>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3" name="Right Arrow 52"/>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4" name="Right Arrow 53"/>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9" name="Freeform 6"/>
          <p:cNvSpPr>
            <a:spLocks noEditPoints="1"/>
          </p:cNvSpPr>
          <p:nvPr/>
        </p:nvSpPr>
        <p:spPr bwMode="auto">
          <a:xfrm>
            <a:off x="7065238" y="512269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 name="Freeform 11"/>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21" name="Freeform 22"/>
          <p:cNvSpPr>
            <a:spLocks noEditPoints="1"/>
          </p:cNvSpPr>
          <p:nvPr/>
        </p:nvSpPr>
        <p:spPr bwMode="auto">
          <a:xfrm>
            <a:off x="5075443" y="389128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73" name="Group 72"/>
          <p:cNvGrpSpPr/>
          <p:nvPr/>
        </p:nvGrpSpPr>
        <p:grpSpPr>
          <a:xfrm>
            <a:off x="4908882" y="5378692"/>
            <a:ext cx="1341965"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Excess Data</a:t>
              </a:r>
            </a:p>
          </p:txBody>
        </p:sp>
      </p:grpSp>
      <p:grpSp>
        <p:nvGrpSpPr>
          <p:cNvPr id="72" name="Group 71"/>
          <p:cNvGrpSpPr/>
          <p:nvPr/>
        </p:nvGrpSpPr>
        <p:grpSpPr>
          <a:xfrm>
            <a:off x="2929721" y="4089211"/>
            <a:ext cx="1184613" cy="460659"/>
            <a:chOff x="2827915" y="4050315"/>
            <a:chExt cx="1184613"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2" name="TextBox 61"/>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grpSp>
        <p:nvGrpSpPr>
          <p:cNvPr id="71" name="Group 70"/>
          <p:cNvGrpSpPr/>
          <p:nvPr/>
        </p:nvGrpSpPr>
        <p:grpSpPr>
          <a:xfrm>
            <a:off x="7334498" y="3837448"/>
            <a:ext cx="1181012" cy="664797"/>
            <a:chOff x="7395602" y="3803880"/>
            <a:chExt cx="1181012"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3" name="TextBox 62"/>
            <p:cNvSpPr txBox="1"/>
            <p:nvPr/>
          </p:nvSpPr>
          <p:spPr>
            <a:xfrm>
              <a:off x="7866112" y="3803880"/>
              <a:ext cx="710502"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rgbClr val="00B0F0">
                      <a:lumMod val="90000"/>
                      <a:lumOff val="10000"/>
                      <a:alpha val="99000"/>
                    </a:srgbClr>
                  </a:solidFill>
                  <a:latin typeface="+mj-lt"/>
                </a:rPr>
                <a:t>ETL Some Data</a:t>
              </a:r>
            </a:p>
          </p:txBody>
        </p:sp>
      </p:grpSp>
      <p:grpSp>
        <p:nvGrpSpPr>
          <p:cNvPr id="76" name="Group 75"/>
          <p:cNvGrpSpPr/>
          <p:nvPr/>
        </p:nvGrpSpPr>
        <p:grpSpPr>
          <a:xfrm>
            <a:off x="8222952" y="172279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4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70"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cxnSp>
        <p:nvCxnSpPr>
          <p:cNvPr id="46" name="Straight Arrow Connector 45"/>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598915" y="504411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107761" y="339921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Traditional E-Commerce Data Flow</a:t>
            </a:r>
          </a:p>
        </p:txBody>
      </p:sp>
      <p:pic>
        <p:nvPicPr>
          <p:cNvPr id="39" name="Picture 38"/>
          <p:cNvPicPr>
            <a:picLocks noChangeAspect="1"/>
          </p:cNvPicPr>
          <p:nvPr/>
        </p:nvPicPr>
        <p:blipFill>
          <a:blip r:embed="rId8"/>
          <a:stretch>
            <a:fillRect/>
          </a:stretch>
        </p:blipFill>
        <p:spPr>
          <a:xfrm>
            <a:off x="11171841" y="72570"/>
            <a:ext cx="933073" cy="686786"/>
          </a:xfrm>
          <a:prstGeom prst="rect">
            <a:avLst/>
          </a:prstGeom>
        </p:spPr>
      </p:pic>
    </p:spTree>
    <p:extLst>
      <p:ext uri="{BB962C8B-B14F-4D97-AF65-F5344CB8AC3E}">
        <p14:creationId xmlns:p14="http://schemas.microsoft.com/office/powerpoint/2010/main" val="197914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50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2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left)">
                                      <p:cBhvr>
                                        <p:cTn id="29" dur="500"/>
                                        <p:tgtEl>
                                          <p:spTgt spid="5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10" presetClass="entr" presetSubtype="0" fill="hold" nodeType="withEffect">
                                  <p:stCondLst>
                                    <p:cond delay="50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par>
                                <p:cTn id="55" presetID="10"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par>
                                <p:cTn id="63" presetID="10"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9" grpId="0" animBg="1"/>
      <p:bldP spid="12" grpId="0" animBg="1"/>
      <p:bldP spid="21" grpId="0" animBg="1"/>
      <p:bldP spid="41" grpId="0" animBg="1"/>
      <p:bldP spid="69" grpId="0" animBg="1"/>
      <p:bldP spid="7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30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93900" y="1125115"/>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05" name="Group 104"/>
          <p:cNvGrpSpPr/>
          <p:nvPr/>
        </p:nvGrpSpPr>
        <p:grpSpPr>
          <a:xfrm>
            <a:off x="3602152"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07" name="TextBox 106"/>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08" name="Group 107"/>
          <p:cNvGrpSpPr/>
          <p:nvPr/>
        </p:nvGrpSpPr>
        <p:grpSpPr>
          <a:xfrm>
            <a:off x="3602152"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0" name="TextBox 10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11" name="Group 110"/>
          <p:cNvGrpSpPr/>
          <p:nvPr/>
        </p:nvGrpSpPr>
        <p:grpSpPr>
          <a:xfrm>
            <a:off x="3602152"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114" name="Right Arrow 113"/>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5" name="Right Arrow 114"/>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6" name="Right Arrow 115"/>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7" name="Freeform 116"/>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grpSp>
        <p:nvGrpSpPr>
          <p:cNvPr id="118" name="Group 117"/>
          <p:cNvGrpSpPr/>
          <p:nvPr/>
        </p:nvGrpSpPr>
        <p:grpSpPr>
          <a:xfrm>
            <a:off x="8222952"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12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122"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3"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124" name="Group 123"/>
          <p:cNvGrpSpPr/>
          <p:nvPr/>
        </p:nvGrpSpPr>
        <p:grpSpPr>
          <a:xfrm>
            <a:off x="2836021" y="4262614"/>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27" name="Straight Arrow Connector 126"/>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8729" y="3644747"/>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31" name="Straight Arrow Connector 130"/>
          <p:cNvCxnSpPr/>
          <p:nvPr/>
        </p:nvCxnSpPr>
        <p:spPr>
          <a:xfrm>
            <a:off x="3081223"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8278217" y="4457831"/>
            <a:ext cx="1773880"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endParaRPr lang="en-US" sz="1200" kern="0" dirty="0">
              <a:ln>
                <a:solidFill>
                  <a:srgbClr val="FFFFFF">
                    <a:alpha val="0"/>
                  </a:srgbClr>
                </a:solidFill>
              </a:ln>
              <a:solidFill>
                <a:srgbClr val="FFFFFF"/>
              </a:solidFill>
              <a:latin typeface="+mj-lt"/>
              <a:cs typeface="Arial"/>
            </a:endParaRPr>
          </a:p>
        </p:txBody>
      </p:sp>
      <p:sp>
        <p:nvSpPr>
          <p:cNvPr id="133" name="Round Same Side Corner Rectangle 73"/>
          <p:cNvSpPr/>
          <p:nvPr/>
        </p:nvSpPr>
        <p:spPr>
          <a:xfrm>
            <a:off x="0" y="6266739"/>
            <a:ext cx="12192000" cy="618271"/>
          </a:xfrm>
          <a:prstGeom prst="rect">
            <a:avLst/>
          </a:prstGeom>
          <a:noFill/>
          <a:ln w="10795" cap="flat" cmpd="sng" algn="ctr">
            <a:noFill/>
            <a:prstDash val="dash"/>
          </a:ln>
          <a:effectLst/>
        </p:spPr>
        <p:txBody>
          <a:bodyPr lIns="91440" tIns="91440" rIns="91440" bIns="91440" rtlCol="0" anchor="ctr" anchorCtr="0"/>
          <a:lstStyle/>
          <a:p>
            <a:pPr algn="ctr"/>
            <a:r>
              <a:rPr lang="en-US" sz="3100" kern="0" dirty="0">
                <a:ln>
                  <a:solidFill>
                    <a:srgbClr val="FFFFFF">
                      <a:alpha val="0"/>
                    </a:srgbClr>
                  </a:solidFill>
                </a:ln>
                <a:solidFill>
                  <a:schemeClr val="bg1">
                    <a:alpha val="99000"/>
                  </a:schemeClr>
                </a:solidFill>
                <a:latin typeface="+mj-lt"/>
                <a:cs typeface="Arial"/>
              </a:rPr>
              <a:t>How much do views </a:t>
            </a:r>
            <a:r>
              <a:rPr lang="en-US" sz="3100" kern="0" dirty="0" smtClean="0">
                <a:ln>
                  <a:solidFill>
                    <a:srgbClr val="FFFFFF">
                      <a:alpha val="0"/>
                    </a:srgbClr>
                  </a:solidFill>
                </a:ln>
                <a:solidFill>
                  <a:schemeClr val="bg1">
                    <a:alpha val="99000"/>
                  </a:schemeClr>
                </a:solidFill>
                <a:latin typeface="+mj-lt"/>
                <a:cs typeface="Arial"/>
              </a:rPr>
              <a:t>for </a:t>
            </a:r>
            <a:r>
              <a:rPr lang="en-US" sz="3100" kern="0" dirty="0">
                <a:ln>
                  <a:solidFill>
                    <a:srgbClr val="FFFFFF">
                      <a:alpha val="0"/>
                    </a:srgbClr>
                  </a:solidFill>
                </a:ln>
                <a:solidFill>
                  <a:schemeClr val="bg1">
                    <a:alpha val="99000"/>
                  </a:schemeClr>
                </a:solidFill>
                <a:latin typeface="+mj-lt"/>
                <a:cs typeface="Arial"/>
              </a:rPr>
              <a:t>certain products increase when our TV ads run?</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1694" y="4492944"/>
            <a:ext cx="1580579" cy="1556767"/>
          </a:xfrm>
          <a:prstGeom prst="rect">
            <a:avLst/>
          </a:prstGeom>
        </p:spPr>
      </p:pic>
      <p:sp>
        <p:nvSpPr>
          <p:cNvPr id="137" name="Right Arrow 136"/>
          <p:cNvSpPr/>
          <p:nvPr/>
        </p:nvSpPr>
        <p:spPr bwMode="auto">
          <a:xfrm rot="16200000">
            <a:off x="8666633"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38" name="Freeform 207"/>
          <p:cNvSpPr>
            <a:spLocks noEditPoints="1"/>
          </p:cNvSpPr>
          <p:nvPr/>
        </p:nvSpPr>
        <p:spPr bwMode="black">
          <a:xfrm>
            <a:off x="9083099" y="4023001"/>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New E-Commerce </a:t>
            </a:r>
            <a:r>
              <a:rPr lang="en-US" sz="2800" dirty="0"/>
              <a:t>Data Flow</a:t>
            </a:r>
          </a:p>
        </p:txBody>
      </p:sp>
      <p:pic>
        <p:nvPicPr>
          <p:cNvPr id="70" name="Picture 69"/>
          <p:cNvPicPr>
            <a:picLocks noChangeAspect="1"/>
          </p:cNvPicPr>
          <p:nvPr/>
        </p:nvPicPr>
        <p:blipFill>
          <a:blip r:embed="rId9"/>
          <a:stretch>
            <a:fillRect/>
          </a:stretch>
        </p:blipFill>
        <p:spPr>
          <a:xfrm>
            <a:off x="11171841" y="72570"/>
            <a:ext cx="933073" cy="686786"/>
          </a:xfrm>
          <a:prstGeom prst="rect">
            <a:avLst/>
          </a:prstGeom>
        </p:spPr>
      </p:pic>
      <p:cxnSp>
        <p:nvCxnSpPr>
          <p:cNvPr id="71" name="Straight Arrow Connector 70"/>
          <p:cNvCxnSpPr>
            <a:stCxn id="66" idx="3"/>
            <a:endCxn id="132" idx="1"/>
          </p:cNvCxnSpPr>
          <p:nvPr/>
        </p:nvCxnSpPr>
        <p:spPr>
          <a:xfrm>
            <a:off x="7038539" y="5130889"/>
            <a:ext cx="1239678" cy="16224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43456" y="4128661"/>
            <a:ext cx="1995083" cy="1999769"/>
            <a:chOff x="5027903" y="4128661"/>
            <a:chExt cx="1995083" cy="1999769"/>
          </a:xfrm>
        </p:grpSpPr>
        <p:sp>
          <p:nvSpPr>
            <p:cNvPr id="66" name="Round Same Side Corner Rectangle 73"/>
            <p:cNvSpPr/>
            <p:nvPr/>
          </p:nvSpPr>
          <p:spPr>
            <a:xfrm>
              <a:off x="5027903" y="4133347"/>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a:endParaRPr lang="en-US" b="1" kern="0" dirty="0">
                <a:ln>
                  <a:solidFill>
                    <a:srgbClr val="FFFFFF">
                      <a:alpha val="0"/>
                    </a:srgbClr>
                  </a:solidFill>
                </a:ln>
                <a:solidFill>
                  <a:srgbClr val="FFFFFF"/>
                </a:solidFill>
                <a:latin typeface="+mj-lt"/>
                <a:cs typeface="Arial"/>
              </a:endParaRPr>
            </a:p>
          </p:txBody>
        </p:sp>
        <p:grpSp>
          <p:nvGrpSpPr>
            <p:cNvPr id="73" name="Group 72"/>
            <p:cNvGrpSpPr/>
            <p:nvPr/>
          </p:nvGrpSpPr>
          <p:grpSpPr>
            <a:xfrm>
              <a:off x="5586733" y="4729281"/>
              <a:ext cx="1023494" cy="1275980"/>
              <a:chOff x="1124776" y="4465656"/>
              <a:chExt cx="1016230" cy="1266924"/>
            </a:xfrm>
          </p:grpSpPr>
          <p:grpSp>
            <p:nvGrpSpPr>
              <p:cNvPr id="74" name="Group 73"/>
              <p:cNvGrpSpPr/>
              <p:nvPr/>
            </p:nvGrpSpPr>
            <p:grpSpPr>
              <a:xfrm>
                <a:off x="1124776" y="4976326"/>
                <a:ext cx="1016230" cy="756254"/>
                <a:chOff x="1124776" y="5006470"/>
                <a:chExt cx="1016230" cy="756254"/>
              </a:xfrm>
            </p:grpSpPr>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0"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3" name="Group 82"/>
              <p:cNvGrpSpPr/>
              <p:nvPr/>
            </p:nvGrpSpPr>
            <p:grpSpPr>
              <a:xfrm>
                <a:off x="1124776" y="4720991"/>
                <a:ext cx="1016230" cy="756254"/>
                <a:chOff x="1124776" y="5006470"/>
                <a:chExt cx="1016230" cy="756254"/>
              </a:xfrm>
            </p:grpSpPr>
            <p:sp>
              <p:nvSpPr>
                <p:cNvPr id="87"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4" name="Group 83"/>
              <p:cNvGrpSpPr/>
              <p:nvPr/>
            </p:nvGrpSpPr>
            <p:grpSpPr>
              <a:xfrm>
                <a:off x="1124776" y="4465656"/>
                <a:ext cx="1016230" cy="756254"/>
                <a:chOff x="1124776" y="5006470"/>
                <a:chExt cx="1016230" cy="756254"/>
              </a:xfrm>
            </p:grpSpPr>
            <p:sp>
              <p:nvSpPr>
                <p:cNvPr id="8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5036884" y="4128661"/>
              <a:ext cx="1986101" cy="475082"/>
            </a:xfrm>
            <a:prstGeom prst="rect">
              <a:avLst/>
            </a:prstGeom>
            <a:noFill/>
          </p:spPr>
          <p:txBody>
            <a:bodyPr wrap="square" lIns="0" tIns="36000" rIns="0" bIns="0" rtlCol="0" anchor="t">
              <a:noAutofit/>
            </a:bodyPr>
            <a:lstStyle/>
            <a:p>
              <a:pPr algn="ctr">
                <a:lnSpc>
                  <a:spcPct val="80000"/>
                </a:lnSpc>
                <a:buSzPct val="80000"/>
              </a:pPr>
              <a:r>
                <a:rPr lang="en-US" dirty="0" smtClean="0">
                  <a:solidFill>
                    <a:srgbClr val="FFFFFF">
                      <a:alpha val="99000"/>
                    </a:srgbClr>
                  </a:solidFill>
                  <a:latin typeface="+mj-lt"/>
                </a:rPr>
                <a:t>Raw Data</a:t>
              </a:r>
              <a:br>
                <a:rPr lang="en-US" dirty="0" smtClean="0">
                  <a:solidFill>
                    <a:srgbClr val="FFFFFF">
                      <a:alpha val="99000"/>
                    </a:srgbClr>
                  </a:solidFill>
                  <a:latin typeface="+mj-lt"/>
                </a:rPr>
              </a:br>
              <a:r>
                <a:rPr lang="en-US" dirty="0" smtClean="0">
                  <a:solidFill>
                    <a:srgbClr val="FFFFFF">
                      <a:alpha val="99000"/>
                    </a:srgbClr>
                  </a:solidFill>
                  <a:latin typeface="+mj-lt"/>
                </a:rPr>
                <a:t>“Store </a:t>
              </a:r>
              <a:r>
                <a:rPr lang="en-US" dirty="0">
                  <a:solidFill>
                    <a:srgbClr val="FFFFFF">
                      <a:alpha val="99000"/>
                    </a:srgbClr>
                  </a:solidFill>
                  <a:latin typeface="+mj-lt"/>
                </a:rPr>
                <a:t>it All</a:t>
              </a:r>
              <a:r>
                <a:rPr lang="en-US" dirty="0" smtClean="0">
                  <a:solidFill>
                    <a:srgbClr val="FFFFFF">
                      <a:alpha val="99000"/>
                    </a:srgbClr>
                  </a:solidFill>
                  <a:latin typeface="+mj-lt"/>
                </a:rPr>
                <a:t>” </a:t>
              </a:r>
              <a:r>
                <a:rPr lang="en-US" dirty="0">
                  <a:solidFill>
                    <a:srgbClr val="FFFFFF">
                      <a:alpha val="99000"/>
                    </a:srgbClr>
                  </a:solidFill>
                  <a:latin typeface="+mj-lt"/>
                </a:rPr>
                <a:t>Cluster</a:t>
              </a:r>
            </a:p>
          </p:txBody>
        </p:sp>
      </p:grpSp>
    </p:spTree>
    <p:extLst>
      <p:ext uri="{BB962C8B-B14F-4D97-AF65-F5344CB8AC3E}">
        <p14:creationId xmlns:p14="http://schemas.microsoft.com/office/powerpoint/2010/main" val="30239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500"/>
                                        <p:tgtEl>
                                          <p:spTgt spid="132"/>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wipe(down)">
                                      <p:cBhvr>
                                        <p:cTn id="41" dur="500"/>
                                        <p:tgtEl>
                                          <p:spTgt spid="1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P spid="137" grpId="0" animBg="1"/>
      <p:bldP spid="13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628917258"/>
              </p:ext>
            </p:extLst>
          </p:nvPr>
        </p:nvGraphicFramePr>
        <p:xfrm>
          <a:off x="908708" y="1640412"/>
          <a:ext cx="10374584" cy="3577177"/>
        </p:xfrm>
        <a:graphic>
          <a:graphicData uri="http://schemas.openxmlformats.org/drawingml/2006/table">
            <a:tbl>
              <a:tblPr bandRow="1">
                <a:tableStyleId>{5C22544A-7EE6-4342-B048-85BDC9FD1C3A}</a:tableStyleId>
              </a:tblPr>
              <a:tblGrid>
                <a:gridCol w="1672018"/>
                <a:gridCol w="4067504"/>
                <a:gridCol w="4635062"/>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r>
            </a:tbl>
          </a:graphicData>
        </a:graphic>
      </p:graphicFrame>
      <p:sp>
        <p:nvSpPr>
          <p:cNvPr id="11" name="TextBox 10"/>
          <p:cNvSpPr txBox="1"/>
          <p:nvPr/>
        </p:nvSpPr>
        <p:spPr>
          <a:xfrm>
            <a:off x="8480468" y="6673382"/>
            <a:ext cx="3626651" cy="184618"/>
          </a:xfrm>
          <a:prstGeom prst="rect">
            <a:avLst/>
          </a:prstGeom>
          <a:noFill/>
        </p:spPr>
        <p:txBody>
          <a:bodyPr wrap="none" lIns="0" tIns="0" rIns="0" bIns="0" rtlCol="0" anchor="b" anchorCtr="0">
            <a:spAutoFit/>
          </a:bodyPr>
          <a:lstStyle/>
          <a:p>
            <a:pPr defTabSz="913951">
              <a:defRPr/>
            </a:pPr>
            <a:r>
              <a:rPr lang="en-US" sz="12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790296"/>
            <a:ext cx="933073" cy="686786"/>
          </a:xfrm>
          <a:prstGeom prst="rect">
            <a:avLst/>
          </a:prstGeom>
        </p:spPr>
      </p:pic>
      <p:pic>
        <p:nvPicPr>
          <p:cNvPr id="14" name="Picture 13"/>
          <p:cNvPicPr>
            <a:picLocks noChangeAspect="1"/>
          </p:cNvPicPr>
          <p:nvPr/>
        </p:nvPicPr>
        <p:blipFill>
          <a:blip r:embed="rId4"/>
          <a:stretch>
            <a:fillRect/>
          </a:stretch>
        </p:blipFill>
        <p:spPr>
          <a:xfrm>
            <a:off x="4288539" y="705662"/>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RDBMS vs. Hadoop</a:t>
            </a:r>
          </a:p>
        </p:txBody>
      </p:sp>
    </p:spTree>
    <p:extLst>
      <p:ext uri="{BB962C8B-B14F-4D97-AF65-F5344CB8AC3E}">
        <p14:creationId xmlns:p14="http://schemas.microsoft.com/office/powerpoint/2010/main" val="4108490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Programming </a:t>
            </a:r>
            <a:r>
              <a:rPr lang="en-US" sz="2800" dirty="0" err="1" smtClean="0"/>
              <a:t>HDInsight</a:t>
            </a:r>
            <a:r>
              <a:rPr lang="en-US" sz="2800" dirty="0" smtClean="0"/>
              <a:t> – </a:t>
            </a:r>
            <a:r>
              <a:rPr lang="en-US" sz="2800" spc="-71" dirty="0" smtClean="0">
                <a:gradFill>
                  <a:gsLst>
                    <a:gs pos="2917">
                      <a:srgbClr val="FFFFFF"/>
                    </a:gs>
                    <a:gs pos="30000">
                      <a:srgbClr val="FFFFFF"/>
                    </a:gs>
                  </a:gsLst>
                  <a:lin ang="5400000" scaled="0"/>
                </a:gradFill>
              </a:rPr>
              <a:t>Existing ecosystem</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4995512" y="0"/>
            <a:ext cx="2297228" cy="6858000"/>
          </a:xfrm>
          <a:prstGeom prst="rect">
            <a:avLst/>
          </a:prstGeom>
        </p:spPr>
        <p:txBody>
          <a:bodyPr wrap="none" anchor="ctr">
            <a:noAutofit/>
          </a:bodyPr>
          <a:lstStyle/>
          <a:p>
            <a:pPr algn="ctr"/>
            <a:r>
              <a:rPr lang="en-US" sz="4400" dirty="0" smtClean="0">
                <a:solidFill>
                  <a:schemeClr val="bg1"/>
                </a:solidFill>
                <a:latin typeface="+mj-lt"/>
              </a:rPr>
              <a:t>Hive</a:t>
            </a:r>
          </a:p>
          <a:p>
            <a:pPr algn="ctr"/>
            <a:r>
              <a:rPr lang="en-US" sz="4400" dirty="0" smtClean="0">
                <a:solidFill>
                  <a:schemeClr val="bg1"/>
                </a:solidFill>
                <a:latin typeface="+mj-lt"/>
              </a:rPr>
              <a:t>Pig</a:t>
            </a:r>
          </a:p>
          <a:p>
            <a:pPr algn="ctr"/>
            <a:r>
              <a:rPr lang="en-US" sz="4400" dirty="0" smtClean="0">
                <a:solidFill>
                  <a:schemeClr val="bg1"/>
                </a:solidFill>
                <a:latin typeface="+mj-lt"/>
              </a:rPr>
              <a:t>Mahout</a:t>
            </a:r>
          </a:p>
          <a:p>
            <a:pPr algn="ctr"/>
            <a:r>
              <a:rPr lang="en-US" sz="4400" dirty="0" smtClean="0">
                <a:solidFill>
                  <a:schemeClr val="bg1"/>
                </a:solidFill>
                <a:latin typeface="+mj-lt"/>
              </a:rPr>
              <a:t>Cascading</a:t>
            </a:r>
          </a:p>
          <a:p>
            <a:pPr algn="ctr"/>
            <a:r>
              <a:rPr lang="en-US" sz="4400" dirty="0" smtClean="0">
                <a:solidFill>
                  <a:schemeClr val="bg1"/>
                </a:solidFill>
                <a:latin typeface="+mj-lt"/>
              </a:rPr>
              <a:t>Scalding</a:t>
            </a:r>
          </a:p>
          <a:p>
            <a:pPr algn="ctr"/>
            <a:r>
              <a:rPr lang="en-US" sz="4400" dirty="0" err="1" smtClean="0">
                <a:solidFill>
                  <a:schemeClr val="bg1"/>
                </a:solidFill>
                <a:latin typeface="+mj-lt"/>
              </a:rPr>
              <a:t>Scoobi</a:t>
            </a:r>
            <a:endParaRPr lang="en-US" sz="4400" dirty="0" smtClean="0">
              <a:solidFill>
                <a:schemeClr val="bg1"/>
              </a:solidFill>
              <a:latin typeface="+mj-lt"/>
            </a:endParaRPr>
          </a:p>
          <a:p>
            <a:pPr algn="ctr"/>
            <a:r>
              <a:rPr lang="en-US" sz="4400" dirty="0" smtClean="0">
                <a:solidFill>
                  <a:schemeClr val="bg1"/>
                </a:solidFill>
                <a:latin typeface="+mj-lt"/>
              </a:rPr>
              <a:t>Pegasus</a:t>
            </a:r>
          </a:p>
          <a:p>
            <a:pPr algn="ctr"/>
            <a:r>
              <a:rPr lang="en-US" sz="4400" dirty="0" smtClean="0">
                <a:solidFill>
                  <a:schemeClr val="bg1"/>
                </a:solidFill>
                <a:latin typeface="+mj-lt"/>
              </a:rPr>
              <a:t>…</a:t>
            </a:r>
            <a:endParaRPr lang="en-US" sz="4400" dirty="0">
              <a:solidFill>
                <a:schemeClr val="bg1"/>
              </a:solidFill>
              <a:latin typeface="+mj-lt"/>
            </a:endParaRPr>
          </a:p>
        </p:txBody>
      </p:sp>
    </p:spTree>
    <p:extLst>
      <p:ext uri="{BB962C8B-B14F-4D97-AF65-F5344CB8AC3E}">
        <p14:creationId xmlns:p14="http://schemas.microsoft.com/office/powerpoint/2010/main" val="269665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a:gradFill>
                  <a:gsLst>
                    <a:gs pos="2917">
                      <a:srgbClr val="FFFFFF"/>
                    </a:gs>
                    <a:gs pos="30000">
                      <a:srgbClr val="FFFFFF"/>
                    </a:gs>
                  </a:gsLst>
                  <a:lin ang="5400000" scaled="0"/>
                </a:gradFill>
              </a:rPr>
              <a:t>Microsoft .</a:t>
            </a:r>
            <a:r>
              <a:rPr lang="en-US" sz="2800" spc="-71" dirty="0" smtClean="0">
                <a:gradFill>
                  <a:gsLst>
                    <a:gs pos="2917">
                      <a:srgbClr val="FFFFFF"/>
                    </a:gs>
                    <a:gs pos="30000">
                      <a:srgbClr val="FFFFFF"/>
                    </a:gs>
                  </a:gsLst>
                  <a:lin ang="5400000" scaled="0"/>
                </a:gradFill>
              </a:rPr>
              <a:t>NET</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a:solidFill>
                  <a:schemeClr val="bg1"/>
                </a:solidFill>
                <a:latin typeface="+mj-lt"/>
              </a:rPr>
              <a:t>C#</a:t>
            </a:r>
          </a:p>
          <a:p>
            <a:pPr algn="ctr">
              <a:spcBef>
                <a:spcPts val="1200"/>
              </a:spcBef>
            </a:pPr>
            <a:r>
              <a:rPr lang="en-US" sz="4800" dirty="0">
                <a:solidFill>
                  <a:schemeClr val="bg1"/>
                </a:solidFill>
                <a:latin typeface="+mj-lt"/>
              </a:rPr>
              <a:t>F#</a:t>
            </a:r>
          </a:p>
          <a:p>
            <a:pPr algn="ctr">
              <a:spcBef>
                <a:spcPts val="1200"/>
              </a:spcBef>
            </a:pPr>
            <a:r>
              <a:rPr lang="en-US" sz="4800" dirty="0">
                <a:solidFill>
                  <a:schemeClr val="bg1"/>
                </a:solidFill>
                <a:latin typeface="+mj-lt"/>
              </a:rPr>
              <a:t>Map/Reduce</a:t>
            </a:r>
          </a:p>
          <a:p>
            <a:pPr algn="ctr">
              <a:spcBef>
                <a:spcPts val="1200"/>
              </a:spcBef>
            </a:pPr>
            <a:r>
              <a:rPr lang="en-US" sz="4800" dirty="0">
                <a:solidFill>
                  <a:schemeClr val="bg1"/>
                </a:solidFill>
                <a:latin typeface="+mj-lt"/>
              </a:rPr>
              <a:t>Microsoft .NET management clients</a:t>
            </a:r>
          </a:p>
        </p:txBody>
      </p:sp>
    </p:spTree>
    <p:extLst>
      <p:ext uri="{BB962C8B-B14F-4D97-AF65-F5344CB8AC3E}">
        <p14:creationId xmlns:p14="http://schemas.microsoft.com/office/powerpoint/2010/main" val="311691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err="1">
                <a:gradFill>
                  <a:gsLst>
                    <a:gs pos="2917">
                      <a:srgbClr val="FFFFFF"/>
                    </a:gs>
                    <a:gs pos="30000">
                      <a:srgbClr val="FFFFFF"/>
                    </a:gs>
                  </a:gsLst>
                  <a:lin ang="5400000" scaled="0"/>
                </a:gradFill>
              </a:rPr>
              <a:t>DevOps</a:t>
            </a:r>
            <a:r>
              <a:rPr lang="en-US" sz="2800" spc="-71" dirty="0">
                <a:gradFill>
                  <a:gsLst>
                    <a:gs pos="2917">
                      <a:srgbClr val="FFFFFF"/>
                    </a:gs>
                    <a:gs pos="30000">
                      <a:srgbClr val="FFFFFF"/>
                    </a:gs>
                  </a:gsLst>
                  <a:lin ang="5400000" scaled="0"/>
                </a:gradFill>
              </a:rPr>
              <a:t> / IT </a:t>
            </a:r>
            <a:r>
              <a:rPr lang="en-US" sz="2800" spc="-71" dirty="0" smtClean="0">
                <a:gradFill>
                  <a:gsLst>
                    <a:gs pos="2917">
                      <a:srgbClr val="FFFFFF"/>
                    </a:gs>
                    <a:gs pos="30000">
                      <a:srgbClr val="FFFFFF"/>
                    </a:gs>
                  </a:gsLst>
                  <a:lin ang="5400000" scaled="0"/>
                </a:gradFill>
              </a:rPr>
              <a:t>Pros</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smtClean="0">
                <a:solidFill>
                  <a:schemeClr val="bg1"/>
                </a:solidFill>
                <a:latin typeface="+mj-lt"/>
              </a:rPr>
              <a:t>PowerShell</a:t>
            </a:r>
          </a:p>
          <a:p>
            <a:pPr algn="ctr">
              <a:spcBef>
                <a:spcPts val="1200"/>
              </a:spcBef>
            </a:pPr>
            <a:r>
              <a:rPr lang="en-US" sz="4800" dirty="0" smtClean="0">
                <a:solidFill>
                  <a:schemeClr val="bg1"/>
                </a:solidFill>
                <a:latin typeface="+mj-lt"/>
              </a:rPr>
              <a:t>Cross-Platform </a:t>
            </a:r>
            <a:r>
              <a:rPr lang="en-US" sz="4800" dirty="0">
                <a:solidFill>
                  <a:schemeClr val="bg1"/>
                </a:solidFill>
                <a:latin typeface="+mj-lt"/>
              </a:rPr>
              <a:t>CLI </a:t>
            </a:r>
            <a:r>
              <a:rPr lang="en-US" sz="4800" dirty="0" smtClean="0">
                <a:solidFill>
                  <a:schemeClr val="bg1"/>
                </a:solidFill>
                <a:latin typeface="+mj-lt"/>
              </a:rPr>
              <a:t>tools (xplat-cli)</a:t>
            </a:r>
            <a:endParaRPr lang="en-US" sz="4800" dirty="0">
              <a:solidFill>
                <a:schemeClr val="bg1"/>
              </a:solidFill>
              <a:latin typeface="+mj-lt"/>
            </a:endParaRPr>
          </a:p>
        </p:txBody>
      </p:sp>
    </p:spTree>
    <p:extLst>
      <p:ext uri="{BB962C8B-B14F-4D97-AF65-F5344CB8AC3E}">
        <p14:creationId xmlns:p14="http://schemas.microsoft.com/office/powerpoint/2010/main" val="1027108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147524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8607" y="0"/>
            <a:ext cx="11655840" cy="899665"/>
          </a:xfrm>
        </p:spPr>
        <p:txBody>
          <a:bodyPr/>
          <a:lstStyle/>
          <a:p>
            <a:r>
              <a:rPr lang="en-US" sz="4400" dirty="0" smtClean="0">
                <a:solidFill>
                  <a:schemeClr val="accent2"/>
                </a:solidFill>
              </a:rPr>
              <a:t>SQL Database Service</a:t>
            </a:r>
            <a:endParaRPr lang="en-US" sz="4400" dirty="0">
              <a:solidFill>
                <a:schemeClr val="accent2"/>
              </a:solidFill>
            </a:endParaRP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t>
            </a:r>
            <a:r>
              <a:rPr lang="en-US" sz="2400" dirty="0" smtClean="0">
                <a:gradFill>
                  <a:gsLst>
                    <a:gs pos="0">
                      <a:srgbClr val="FFFFFF"/>
                    </a:gs>
                    <a:gs pos="100000">
                      <a:srgbClr val="FFFFFF"/>
                    </a:gs>
                  </a:gsLst>
                  <a:lin ang="5400000" scaled="0"/>
                </a:gradFill>
                <a:ea typeface="Segoe UI" pitchFamily="34" charset="0"/>
                <a:cs typeface="Segoe UI" pitchFamily="34" charset="0"/>
              </a:rPr>
              <a:t>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Predictable performance levels</a:t>
            </a:r>
          </a:p>
          <a:p>
            <a:pPr>
              <a:lnSpc>
                <a:spcPct val="90000"/>
              </a:lnSpc>
              <a:spcAft>
                <a:spcPts val="1200"/>
              </a:spcAft>
            </a:pPr>
            <a:r>
              <a:rPr lang="en-US" dirty="0">
                <a:gradFill>
                  <a:gsLst>
                    <a:gs pos="2917">
                      <a:schemeClr val="tx1"/>
                    </a:gs>
                    <a:gs pos="30000">
                      <a:schemeClr val="tx1"/>
                    </a:gs>
                  </a:gsLst>
                  <a:lin ang="5400000" scaled="0"/>
                </a:gradFill>
                <a:latin typeface="+mj-lt"/>
              </a:rPr>
              <a:t>Programmatic scale-out</a:t>
            </a:r>
          </a:p>
          <a:p>
            <a:pPr>
              <a:lnSpc>
                <a:spcPct val="90000"/>
              </a:lnSpc>
              <a:spcAft>
                <a:spcPts val="1200"/>
              </a:spcAft>
            </a:pPr>
            <a:r>
              <a:rPr lang="en-US" dirty="0" smtClean="0">
                <a:gradFill>
                  <a:gsLst>
                    <a:gs pos="2917">
                      <a:schemeClr val="tx1"/>
                    </a:gs>
                    <a:gs pos="30000">
                      <a:schemeClr val="tx1"/>
                    </a:gs>
                  </a:gsLst>
                  <a:lin ang="5400000" scaled="0"/>
                </a:gra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Self-service restore</a:t>
            </a:r>
          </a:p>
          <a:p>
            <a:pPr>
              <a:lnSpc>
                <a:spcPct val="90000"/>
              </a:lnSpc>
              <a:spcAft>
                <a:spcPts val="1200"/>
              </a:spcAft>
            </a:pPr>
            <a:r>
              <a:rPr lang="en-US" dirty="0" smtClean="0">
                <a:gradFill>
                  <a:gsLst>
                    <a:gs pos="2917">
                      <a:schemeClr val="tx1"/>
                    </a:gs>
                    <a:gs pos="30000">
                      <a:schemeClr val="tx1"/>
                    </a:gs>
                  </a:gsLst>
                  <a:lin ang="5400000" scaled="0"/>
                </a:gradFill>
                <a:latin typeface="+mj-lt"/>
              </a:rPr>
              <a:t>Disaster recovery</a:t>
            </a:r>
          </a:p>
          <a:p>
            <a:pPr>
              <a:lnSpc>
                <a:spcPct val="90000"/>
              </a:lnSpc>
              <a:spcAft>
                <a:spcPts val="1200"/>
              </a:spcAft>
            </a:pPr>
            <a:r>
              <a:rPr lang="en-US" dirty="0" smtClean="0">
                <a:gradFill>
                  <a:gsLst>
                    <a:gs pos="2917">
                      <a:schemeClr val="tx1"/>
                    </a:gs>
                    <a:gs pos="30000">
                      <a:schemeClr val="tx1"/>
                    </a:gs>
                  </a:gsLst>
                  <a:lin ang="5400000" scaled="0"/>
                </a:gra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Familiar tools</a:t>
            </a:r>
          </a:p>
          <a:p>
            <a:pPr>
              <a:lnSpc>
                <a:spcPct val="90000"/>
              </a:lnSpc>
              <a:spcAft>
                <a:spcPts val="1200"/>
              </a:spcAft>
            </a:pPr>
            <a:r>
              <a:rPr lang="en-US" dirty="0" smtClean="0">
                <a:gradFill>
                  <a:gsLst>
                    <a:gs pos="2917">
                      <a:schemeClr val="tx1"/>
                    </a:gs>
                    <a:gs pos="30000">
                      <a:schemeClr val="tx1"/>
                    </a:gs>
                  </a:gsLst>
                  <a:lin ang="5400000" scaled="0"/>
                </a:gradFill>
                <a:latin typeface="+mj-lt"/>
              </a:rPr>
              <a:t>Programmatic</a:t>
            </a:r>
          </a:p>
          <a:p>
            <a:pPr>
              <a:lnSpc>
                <a:spcPct val="90000"/>
              </a:lnSpc>
              <a:spcAft>
                <a:spcPts val="1200"/>
              </a:spcAft>
            </a:pPr>
            <a:r>
              <a:rPr lang="en-US" dirty="0" smtClean="0">
                <a:gradFill>
                  <a:gsLst>
                    <a:gs pos="2917">
                      <a:schemeClr val="tx1"/>
                    </a:gs>
                    <a:gs pos="30000">
                      <a:schemeClr val="tx1"/>
                    </a:gs>
                  </a:gsLst>
                  <a:lin ang="5400000" scaled="0"/>
                </a:gra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smtClean="0">
                <a:latin typeface="+mj-lt"/>
                <a:ea typeface="Calibri" panose="020F0502020204030204" pitchFamily="34" charset="0"/>
                <a:cs typeface="Calibri" panose="020F0502020204030204" pitchFamily="34" charset="0"/>
              </a:rPr>
              <a:t>A relational </a:t>
            </a:r>
            <a:r>
              <a:rPr lang="en-US" sz="2000" b="1" dirty="0" smtClean="0">
                <a:latin typeface="+mj-lt"/>
                <a:ea typeface="Calibri" panose="020F0502020204030204" pitchFamily="34" charset="0"/>
                <a:cs typeface="Calibri" panose="020F0502020204030204" pitchFamily="34" charset="0"/>
              </a:rPr>
              <a:t>database-as-a-service</a:t>
            </a:r>
            <a:r>
              <a:rPr lang="en-US" sz="2000" dirty="0" smtClean="0">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smtClean="0">
                <a:latin typeface="+mj-lt"/>
                <a:ea typeface="Calibri" panose="020F0502020204030204" pitchFamily="34" charset="0"/>
                <a:cs typeface="Calibri" panose="020F0502020204030204" pitchFamily="34" charset="0"/>
              </a:rPr>
              <a:t>For cloud-designed apps when </a:t>
            </a:r>
            <a:r>
              <a:rPr lang="en-US" sz="2000" b="1" dirty="0" smtClean="0">
                <a:latin typeface="+mj-lt"/>
                <a:ea typeface="Calibri" panose="020F0502020204030204" pitchFamily="34" charset="0"/>
                <a:cs typeface="Calibri" panose="020F0502020204030204" pitchFamily="34" charset="0"/>
              </a:rPr>
              <a:t>near-zero administration </a:t>
            </a:r>
            <a:r>
              <a:rPr lang="en-US" sz="2000" dirty="0" smtClean="0">
                <a:latin typeface="+mj-lt"/>
                <a:ea typeface="Calibri" panose="020F0502020204030204" pitchFamily="34" charset="0"/>
                <a:cs typeface="Calibri" panose="020F0502020204030204" pitchFamily="34" charset="0"/>
              </a:rPr>
              <a:t>and </a:t>
            </a:r>
            <a:r>
              <a:rPr lang="en-US" sz="2000" b="1" dirty="0" smtClean="0">
                <a:latin typeface="+mj-lt"/>
                <a:ea typeface="Calibri" panose="020F0502020204030204" pitchFamily="34" charset="0"/>
                <a:cs typeface="Calibri" panose="020F0502020204030204" pitchFamily="34" charset="0"/>
              </a:rPr>
              <a:t>enterprise-grade </a:t>
            </a:r>
            <a:r>
              <a:rPr lang="en-US" sz="2000" dirty="0" smtClean="0">
                <a:latin typeface="+mj-lt"/>
                <a:ea typeface="Calibri" panose="020F0502020204030204" pitchFamily="34" charset="0"/>
                <a:cs typeface="Calibri" panose="020F0502020204030204" pitchFamily="34" charset="0"/>
              </a:rPr>
              <a:t>capabilities are key.</a:t>
            </a:r>
          </a:p>
          <a:p>
            <a:pPr>
              <a:spcAft>
                <a:spcPts val="600"/>
              </a:spcAft>
            </a:pPr>
            <a:r>
              <a:rPr lang="en-US" sz="2000" dirty="0" smtClean="0">
                <a:latin typeface="+mj-lt"/>
              </a:rPr>
              <a:t>Perfect for cloud </a:t>
            </a:r>
            <a:r>
              <a:rPr lang="en-US" sz="2000" b="1" dirty="0" smtClean="0">
                <a:latin typeface="+mj-lt"/>
              </a:rPr>
              <a:t>architects and developers </a:t>
            </a:r>
            <a:r>
              <a:rPr lang="en-US" sz="2000" dirty="0" smtClean="0">
                <a:latin typeface="+mj-lt"/>
              </a:rPr>
              <a:t>looking for programmatic DBA-like functionality.</a:t>
            </a:r>
            <a:endParaRPr lang="en-US" sz="2000" dirty="0">
              <a:latin typeface="+mj-lt"/>
            </a:endParaRP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685303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SQL </a:t>
            </a:r>
            <a:r>
              <a:rPr lang="en-US" sz="4400" spc="-51" dirty="0">
                <a:solidFill>
                  <a:schemeClr val="bg2"/>
                </a:solidFill>
                <a:latin typeface="+mj-lt"/>
              </a:rPr>
              <a:t>Server database technology </a:t>
            </a:r>
            <a:r>
              <a:rPr lang="en-US" sz="4400" spc="-51" dirty="0" smtClean="0">
                <a:solidFill>
                  <a:schemeClr val="bg2"/>
                </a:solidFill>
                <a:latin typeface="+mj-lt"/>
              </a:rPr>
              <a:t>“as </a:t>
            </a:r>
            <a:r>
              <a:rPr lang="en-US" sz="4400" spc="-51" dirty="0">
                <a:solidFill>
                  <a:schemeClr val="bg2"/>
                </a:solidFill>
                <a:latin typeface="+mj-lt"/>
              </a:rPr>
              <a:t>a </a:t>
            </a:r>
            <a:r>
              <a:rPr lang="en-US" sz="4400" spc="-51" dirty="0" smtClean="0">
                <a:solidFill>
                  <a:schemeClr val="bg2"/>
                </a:solidFill>
                <a:latin typeface="+mj-lt"/>
              </a:rPr>
              <a:t>Service”</a:t>
            </a:r>
          </a:p>
          <a:p>
            <a:pPr marL="252000" lvl="1" indent="0" defTabSz="914325">
              <a:spcBef>
                <a:spcPts val="1200"/>
              </a:spcBef>
              <a:buNone/>
            </a:pPr>
            <a:r>
              <a:rPr lang="en-US" sz="4400" spc="-51" dirty="0" smtClean="0">
                <a:solidFill>
                  <a:schemeClr val="bg2"/>
                </a:solidFill>
                <a:latin typeface="+mj-lt"/>
              </a:rPr>
              <a:t>Fully Managed</a:t>
            </a:r>
          </a:p>
          <a:p>
            <a:pPr marL="252000" lvl="1" indent="0" defTabSz="914325">
              <a:spcBef>
                <a:spcPts val="1200"/>
              </a:spcBef>
              <a:buNone/>
            </a:pPr>
            <a:r>
              <a:rPr lang="en-US" sz="4400" spc="-51" dirty="0" smtClean="0">
                <a:solidFill>
                  <a:schemeClr val="bg2"/>
                </a:solidFill>
                <a:latin typeface="+mj-lt"/>
              </a:rPr>
              <a:t>Enterprise-ready </a:t>
            </a:r>
            <a:r>
              <a:rPr lang="en-US" sz="4400" spc="-51" dirty="0">
                <a:solidFill>
                  <a:schemeClr val="bg2"/>
                </a:solidFill>
                <a:latin typeface="+mj-lt"/>
              </a:rPr>
              <a:t>with automatic support for </a:t>
            </a:r>
            <a:r>
              <a:rPr lang="en-US" sz="4400" spc="-51" dirty="0" smtClean="0">
                <a:solidFill>
                  <a:schemeClr val="bg2"/>
                </a:solidFill>
                <a:latin typeface="+mj-lt"/>
              </a:rPr>
              <a:t>HA, DR, Backups, replication and more</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752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smtClean="0"/>
              <a:t>Introducing new service tiers</a:t>
            </a:r>
            <a:endParaRPr lang="en-US" sz="4800" dirty="0"/>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smtClean="0">
                <a:ln>
                  <a:solidFill>
                    <a:srgbClr val="FFFFFF">
                      <a:alpha val="0"/>
                    </a:srgbClr>
                  </a:solidFill>
                </a:ln>
                <a:solidFill>
                  <a:srgbClr val="FFFFFF"/>
                </a:solidFill>
                <a:latin typeface="+mj-lt"/>
              </a:rPr>
              <a:t>Premium </a:t>
            </a:r>
            <a:r>
              <a:rPr lang="en-US" i="1" kern="0" dirty="0" smtClean="0">
                <a:ln>
                  <a:solidFill>
                    <a:srgbClr val="FFFFFF">
                      <a:alpha val="0"/>
                    </a:srgbClr>
                  </a:solidFill>
                </a:ln>
                <a:solidFill>
                  <a:srgbClr val="FFFFFF"/>
                </a:solidFill>
                <a:latin typeface="+mj-lt"/>
              </a:rPr>
              <a:t>(in preview)</a:t>
            </a:r>
            <a:endParaRPr lang="en-US" i="1" kern="0" dirty="0">
              <a:ln>
                <a:solidFill>
                  <a:srgbClr val="FFFFFF">
                    <a:alpha val="0"/>
                  </a:srgbClr>
                </a:solidFill>
              </a:ln>
              <a:solidFill>
                <a:srgbClr val="FFFFFF"/>
              </a:solidFill>
              <a:latin typeface="+mj-lt"/>
            </a:endParaRP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Elastic scale &amp; performance</a:t>
            </a:r>
            <a:r>
              <a:rPr lang="en-US" sz="1600" b="1" dirty="0">
                <a:solidFill>
                  <a:schemeClr val="tx2">
                    <a:lumMod val="75000"/>
                  </a:schemeClr>
                </a:solidFill>
                <a:latin typeface="+mj-lt"/>
              </a:rPr>
              <a:t>: </a:t>
            </a:r>
            <a:r>
              <a:rPr lang="en-US" sz="1600" dirty="0">
                <a:solidFill>
                  <a:schemeClr val="tx2">
                    <a:lumMod val="75000"/>
                  </a:schemeClr>
                </a:solidFill>
                <a:latin typeface="+mj-lt"/>
              </a:rPr>
              <a:t>Six performance </a:t>
            </a:r>
            <a:r>
              <a:rPr lang="en-US" sz="1600" dirty="0" smtClean="0">
                <a:solidFill>
                  <a:schemeClr val="tx2">
                    <a:lumMod val="75000"/>
                  </a:schemeClr>
                </a:solidFill>
                <a:latin typeface="+mj-lt"/>
              </a:rPr>
              <a:t>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Business continuity: </a:t>
            </a:r>
            <a:r>
              <a:rPr lang="en-US" sz="1600" dirty="0" smtClean="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Familiar &amp; Self-managed: </a:t>
            </a:r>
            <a:r>
              <a:rPr lang="en-US" sz="1600" dirty="0" smtClean="0">
                <a:solidFill>
                  <a:schemeClr val="tx2">
                    <a:lumMod val="75000"/>
                  </a:schemeClr>
                </a:solidFill>
                <a:latin typeface="+mj-lt"/>
              </a:rPr>
              <a:t>Unprecedented </a:t>
            </a:r>
            <a:r>
              <a:rPr lang="en-US" sz="1600" dirty="0">
                <a:solidFill>
                  <a:schemeClr val="tx2">
                    <a:lumMod val="75000"/>
                  </a:schemeClr>
                </a:solidFill>
                <a:latin typeface="+mj-lt"/>
              </a:rPr>
              <a:t>efficiencies as your applications scale with a near-zero maintenance service </a:t>
            </a:r>
            <a:r>
              <a:rPr lang="en-US" sz="1600" dirty="0" smtClean="0">
                <a:solidFill>
                  <a:schemeClr val="tx2">
                    <a:lumMod val="75000"/>
                  </a:schemeClr>
                </a:solidFill>
                <a:latin typeface="+mj-lt"/>
              </a:rPr>
              <a:t>and </a:t>
            </a:r>
            <a:r>
              <a:rPr lang="en-US" sz="1600" dirty="0">
                <a:solidFill>
                  <a:schemeClr val="tx2">
                    <a:lumMod val="75000"/>
                  </a:schemeClr>
                </a:solidFill>
                <a:latin typeface="+mj-lt"/>
              </a:rPr>
              <a:t>a variety of familiar management tools </a:t>
            </a:r>
            <a:r>
              <a:rPr lang="en-US" sz="1600" dirty="0" smtClean="0">
                <a:solidFill>
                  <a:schemeClr val="tx2">
                    <a:lumMod val="75000"/>
                  </a:schemeClr>
                </a:solidFill>
                <a:latin typeface="+mj-lt"/>
              </a:rPr>
              <a:t>&amp;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2127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Introducing the Database Throughput Unit (DTU) which represents database power and replaces hardware specs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Redefined</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Measure of power</a:t>
            </a:r>
            <a:endParaRPr lang="en-US" sz="2800" dirty="0">
              <a:latin typeface="+mj-lt"/>
            </a:endParaRP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tx2">
                      <a:lumMod val="75000"/>
                    </a:schemeClr>
                  </a:solidFill>
                  <a:latin typeface="+mj-lt"/>
                </a:rPr>
                <a:t>Basic — 5 DTU</a:t>
              </a:r>
              <a:endParaRPr lang="en-US" sz="2000" dirty="0">
                <a:solidFill>
                  <a:schemeClr val="tx2">
                    <a:lumMod val="75000"/>
                  </a:schemeClr>
                </a:solidFill>
                <a:latin typeface="+mj-lt"/>
              </a:endParaRP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smtClean="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a:t>
              </a:r>
              <a:r>
                <a:rPr lang="en-US" sz="2000" dirty="0" smtClean="0">
                  <a:solidFill>
                    <a:schemeClr val="tx2">
                      <a:lumMod val="75000"/>
                    </a:schemeClr>
                  </a:solidFill>
                  <a:latin typeface="+mj-lt"/>
                </a:rPr>
                <a:t>— 50 DTU</a:t>
              </a:r>
              <a:endParaRPr lang="en-US" sz="2000" dirty="0">
                <a:solidFill>
                  <a:schemeClr val="tx2">
                    <a:lumMod val="75000"/>
                  </a:schemeClr>
                </a:solidFill>
                <a:latin typeface="+mj-lt"/>
              </a:endParaRP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a:t>
              </a:r>
              <a:r>
                <a:rPr lang="en-US" sz="2000" dirty="0" smtClean="0">
                  <a:solidFill>
                    <a:schemeClr val="tx2">
                      <a:lumMod val="75000"/>
                    </a:schemeClr>
                  </a:solidFill>
                  <a:latin typeface="+mj-lt"/>
                </a:rPr>
                <a:t>1 — 100 DTU</a:t>
              </a:r>
            </a:p>
            <a:p>
              <a:pPr>
                <a:lnSpc>
                  <a:spcPct val="90000"/>
                </a:lnSpc>
                <a:spcAft>
                  <a:spcPts val="600"/>
                </a:spcAft>
              </a:pPr>
              <a:r>
                <a:rPr lang="en-US" sz="2000" dirty="0" smtClean="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a:t>
              </a:r>
              <a:r>
                <a:rPr lang="en-US" sz="2000" dirty="0" smtClean="0">
                  <a:solidFill>
                    <a:schemeClr val="tx2">
                      <a:lumMod val="75000"/>
                    </a:schemeClr>
                  </a:solidFill>
                  <a:latin typeface="+mj-lt"/>
                </a:rPr>
                <a:t>800 </a:t>
              </a:r>
              <a:r>
                <a:rPr lang="en-US" sz="2000" dirty="0">
                  <a:solidFill>
                    <a:schemeClr val="tx2">
                      <a:lumMod val="75000"/>
                    </a:schemeClr>
                  </a:solidFill>
                  <a:latin typeface="+mj-lt"/>
                </a:rPr>
                <a:t>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smtClean="0">
                <a:solidFill>
                  <a:schemeClr val="tx2">
                    <a:lumMod val="75000"/>
                  </a:schemeClr>
                </a:solidFill>
                <a:latin typeface="Segoe UI Light"/>
              </a:rPr>
              <a:t>DTU is defined </a:t>
            </a:r>
            <a:r>
              <a:rPr lang="en-US" sz="2000" dirty="0">
                <a:solidFill>
                  <a:schemeClr val="tx2">
                    <a:lumMod val="75000"/>
                  </a:schemeClr>
                </a:solidFill>
                <a:latin typeface="Segoe UI Light"/>
              </a:rPr>
              <a:t>by the bounding box for the resources required by a database </a:t>
            </a:r>
            <a:r>
              <a:rPr lang="en-US" sz="2000" dirty="0" smtClean="0">
                <a:solidFill>
                  <a:schemeClr val="tx2">
                    <a:lumMod val="75000"/>
                  </a:schemeClr>
                </a:solidFill>
                <a:latin typeface="Segoe UI Light"/>
              </a:rPr>
              <a:t>workload and measures </a:t>
            </a:r>
            <a:r>
              <a:rPr lang="en-US" sz="2000" dirty="0">
                <a:solidFill>
                  <a:schemeClr val="tx2">
                    <a:lumMod val="75000"/>
                  </a:schemeClr>
                </a:solidFill>
                <a:latin typeface="Segoe UI Light"/>
              </a:rPr>
              <a:t>power across </a:t>
            </a:r>
            <a:r>
              <a:rPr lang="en-US" sz="2000" dirty="0" smtClean="0">
                <a:solidFill>
                  <a:schemeClr val="tx2">
                    <a:lumMod val="75000"/>
                  </a:schemeClr>
                </a:solidFill>
                <a:latin typeface="Segoe UI Light"/>
              </a:rPr>
              <a:t>the six performance levels.</a:t>
            </a:r>
            <a:endParaRPr lang="en-US" sz="2000" dirty="0">
              <a:solidFill>
                <a:schemeClr val="tx2">
                  <a:lumMod val="75000"/>
                </a:schemeClr>
              </a:solidFill>
              <a:latin typeface="Segoe UI Light"/>
            </a:endParaRP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1986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Quickly understand DB resource usage via percent of resources consumed for each resource type over time and database size </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Monitor</a:t>
            </a:r>
            <a:endParaRPr lang="en-US" sz="2800" dirty="0">
              <a:latin typeface="+mj-lt"/>
            </a:endParaRP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t>
            </a:r>
            <a:r>
              <a:rPr lang="en-US" dirty="0" smtClean="0">
                <a:solidFill>
                  <a:schemeClr val="tx2">
                    <a:lumMod val="75000"/>
                  </a:schemeClr>
                </a:solidFill>
                <a:latin typeface="+mj-lt"/>
              </a:rPr>
              <a:t>APIs</a:t>
            </a:r>
            <a:endParaRPr lang="en-US" dirty="0">
              <a:solidFill>
                <a:schemeClr val="tx2">
                  <a:lumMod val="75000"/>
                </a:schemeClr>
              </a:solidFill>
              <a:latin typeface="+mj-lt"/>
            </a:endParaRPr>
          </a:p>
          <a:p>
            <a:pPr>
              <a:spcAft>
                <a:spcPts val="1200"/>
              </a:spcAft>
            </a:pPr>
            <a:r>
              <a:rPr lang="en-US" dirty="0">
                <a:solidFill>
                  <a:schemeClr val="tx2">
                    <a:lumMod val="75000"/>
                  </a:schemeClr>
                </a:solidFill>
                <a:latin typeface="+mj-lt"/>
              </a:rPr>
              <a:t>In contrast to a VM, no system-related </a:t>
            </a:r>
            <a:r>
              <a:rPr lang="en-US" dirty="0" smtClean="0">
                <a:solidFill>
                  <a:schemeClr val="tx2">
                    <a:lumMod val="75000"/>
                  </a:schemeClr>
                </a:solidFill>
                <a:latin typeface="+mj-lt"/>
              </a:rPr>
              <a:t>overhead—focused </a:t>
            </a:r>
            <a:r>
              <a:rPr lang="en-US" dirty="0">
                <a:solidFill>
                  <a:schemeClr val="tx2">
                    <a:lumMod val="75000"/>
                  </a:schemeClr>
                </a:solidFill>
                <a:latin typeface="+mj-lt"/>
              </a:rPr>
              <a:t>on just the resources used to run your database </a:t>
            </a:r>
            <a:r>
              <a:rPr lang="en-US" dirty="0" smtClean="0">
                <a:solidFill>
                  <a:schemeClr val="tx2">
                    <a:lumMod val="75000"/>
                  </a:schemeClr>
                </a:solidFill>
                <a:latin typeface="+mj-lt"/>
              </a:rPr>
              <a:t>workload</a:t>
            </a:r>
            <a:endParaRPr lang="en-US" dirty="0">
              <a:solidFill>
                <a:schemeClr val="tx2">
                  <a:lumMod val="75000"/>
                </a:schemeClr>
              </a:solidFill>
              <a:latin typeface="+mj-lt"/>
            </a:endParaRPr>
          </a:p>
          <a:p>
            <a:pPr>
              <a:spcAft>
                <a:spcPts val="1200"/>
              </a:spcAft>
            </a:pPr>
            <a:r>
              <a:rPr lang="en-US" dirty="0" smtClean="0">
                <a:solidFill>
                  <a:schemeClr val="tx2">
                    <a:lumMod val="75000"/>
                  </a:schemeClr>
                </a:solidFill>
                <a:latin typeface="+mj-lt"/>
              </a:rPr>
              <a:t>In-depth </a:t>
            </a:r>
            <a:r>
              <a:rPr lang="en-US" dirty="0">
                <a:solidFill>
                  <a:schemeClr val="tx2">
                    <a:lumMod val="75000"/>
                  </a:schemeClr>
                </a:solidFill>
                <a:latin typeface="+mj-lt"/>
              </a:rPr>
              <a:t>views (DMVs) are also available for deeper understanding and </a:t>
            </a:r>
            <a:r>
              <a:rPr lang="en-US" dirty="0" smtClean="0">
                <a:solidFill>
                  <a:schemeClr val="tx2">
                    <a:lumMod val="75000"/>
                  </a:schemeClr>
                </a:solidFill>
                <a:latin typeface="+mj-lt"/>
              </a:rPr>
              <a:t>trouble-shooting </a:t>
            </a:r>
            <a:r>
              <a:rPr lang="en-US" dirty="0">
                <a:solidFill>
                  <a:schemeClr val="tx2">
                    <a:lumMod val="75000"/>
                  </a:schemeClr>
                </a:solidFill>
                <a:latin typeface="+mj-lt"/>
              </a:rPr>
              <a:t>(for example, at the query level)</a:t>
            </a:r>
          </a:p>
        </p:txBody>
      </p:sp>
    </p:spTree>
    <p:extLst>
      <p:ext uri="{BB962C8B-B14F-4D97-AF65-F5344CB8AC3E}">
        <p14:creationId xmlns:p14="http://schemas.microsoft.com/office/powerpoint/2010/main" val="341717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a:t>
            </a:r>
            <a:r>
              <a:rPr lang="en-US" sz="2000" dirty="0" smtClean="0">
                <a:latin typeface="+mj-lt"/>
              </a:rPr>
              <a:t>protection and  </a:t>
            </a:r>
            <a:r>
              <a:rPr lang="en-US" sz="2000" dirty="0">
                <a:latin typeface="+mj-lt"/>
              </a:rPr>
              <a:t>database </a:t>
            </a:r>
            <a:r>
              <a:rPr lang="en-US" sz="2000" dirty="0" smtClean="0">
                <a:latin typeface="+mj-lt"/>
              </a:rPr>
              <a:t>uptime. </a:t>
            </a:r>
            <a:r>
              <a:rPr lang="en-US" sz="2000" dirty="0">
                <a:latin typeface="+mj-lt"/>
              </a:rPr>
              <a:t>System replicas are automatically moved to new machines </a:t>
            </a:r>
            <a:r>
              <a:rPr lang="en-US" sz="2000" dirty="0" smtClean="0">
                <a:latin typeface="+mj-lt"/>
              </a:rPr>
              <a:t>as </a:t>
            </a:r>
            <a:r>
              <a:rPr lang="en-US" sz="2000" dirty="0">
                <a:latin typeface="+mj-lt"/>
              </a:rPr>
              <a:t>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Built-in Maintenance</a:t>
            </a:r>
            <a:endParaRPr lang="en-US" sz="2800" dirty="0">
              <a:latin typeface="+mj-lt"/>
            </a:endParaRP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Fault tolerance</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91700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Scale </a:t>
            </a:r>
            <a:r>
              <a:rPr lang="en-US" sz="2000" dirty="0">
                <a:latin typeface="+mj-lt"/>
              </a:rPr>
              <a:t>out or </a:t>
            </a:r>
            <a:r>
              <a:rPr lang="en-US" sz="2000" dirty="0" smtClean="0">
                <a:latin typeface="+mj-lt"/>
              </a:rPr>
              <a:t>manage DBA-like functionality via </a:t>
            </a:r>
            <a:r>
              <a:rPr lang="en-US" sz="2000" dirty="0">
                <a:latin typeface="+mj-lt"/>
              </a:rPr>
              <a:t>programmatic APIs to support ongoing </a:t>
            </a:r>
            <a:r>
              <a:rPr lang="en-US" sz="2000" dirty="0" smtClean="0">
                <a:latin typeface="+mj-lt"/>
              </a:rPr>
              <a:t>needs—REST &amp; PowerShell</a:t>
            </a:r>
            <a:endParaRPr lang="en-US" sz="2000" dirty="0">
              <a:latin typeface="+mj-lt"/>
            </a:endParaRP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a:t>
            </a:r>
            <a:r>
              <a:rPr lang="en-US" sz="2000" dirty="0" smtClean="0">
                <a:latin typeface="+mj-lt"/>
              </a:rPr>
              <a:t>Node.js.</a:t>
            </a:r>
            <a:endParaRPr lang="en-US" sz="2000" dirty="0">
              <a:latin typeface="+mj-lt"/>
            </a:endParaRP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Dev Ops</a:t>
            </a:r>
            <a:endParaRPr lang="en-US" sz="2800" dirty="0">
              <a:latin typeface="+mj-lt"/>
            </a:endParaRP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Platforms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spTree>
    <p:extLst>
      <p:ext uri="{BB962C8B-B14F-4D97-AF65-F5344CB8AC3E}">
        <p14:creationId xmlns:p14="http://schemas.microsoft.com/office/powerpoint/2010/main" val="3500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Choice </a:t>
            </a:r>
            <a:r>
              <a:rPr lang="en-US" sz="2000" dirty="0">
                <a:latin typeface="+mj-lt"/>
              </a:rPr>
              <a:t>of management tools; </a:t>
            </a:r>
            <a:r>
              <a:rPr lang="en-US" sz="2000" dirty="0" smtClean="0">
                <a:latin typeface="+mj-lt"/>
              </a:rPr>
              <a:t>APIs, Azure </a:t>
            </a:r>
            <a:r>
              <a:rPr lang="en-US" sz="2000" dirty="0">
                <a:latin typeface="+mj-lt"/>
              </a:rPr>
              <a:t>Management Portal with HTML5 support, or SQL Server Management </a:t>
            </a:r>
            <a:r>
              <a:rPr lang="en-US" sz="2000" dirty="0" smtClean="0">
                <a:latin typeface="+mj-lt"/>
              </a:rPr>
              <a:t>Studio.</a:t>
            </a:r>
            <a:endParaRPr lang="en-US" sz="2000" dirty="0">
              <a:latin typeface="+mj-lt"/>
            </a:endParaRP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a:t>
            </a:r>
            <a:r>
              <a:rPr lang="en-US" sz="2000" dirty="0" smtClean="0">
                <a:latin typeface="+mj-lt"/>
              </a:rPr>
              <a:t>for </a:t>
            </a:r>
            <a:r>
              <a:rPr lang="en-US" sz="2000" dirty="0">
                <a:latin typeface="+mj-lt"/>
              </a:rPr>
              <a:t>location-based </a:t>
            </a:r>
            <a:r>
              <a:rPr lang="en-US" sz="2000" dirty="0" smtClean="0">
                <a:latin typeface="+mj-lt"/>
              </a:rPr>
              <a:t>apps.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Tools</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Skills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a:t>
            </a:r>
            <a:r>
              <a:rPr lang="en-US" sz="2000" dirty="0" smtClean="0">
                <a:latin typeface="+mj-lt"/>
              </a:rPr>
              <a:t>Studio. </a:t>
            </a:r>
            <a:r>
              <a:rPr lang="en-US" sz="2000" dirty="0">
                <a:latin typeface="+mj-lt"/>
              </a:rPr>
              <a:t>Extend existing applications to the cloud with </a:t>
            </a:r>
            <a:r>
              <a:rPr lang="en-US" sz="2000" dirty="0" smtClean="0">
                <a:latin typeface="+mj-lt"/>
              </a:rPr>
              <a:t>DAC framework support.  </a:t>
            </a:r>
            <a:endParaRPr lang="en-US" sz="2000" dirty="0">
              <a:latin typeface="+mj-lt"/>
            </a:endParaRP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Flexible </a:t>
            </a:r>
            <a:r>
              <a:rPr lang="en-US" sz="2800" dirty="0" err="1" smtClean="0">
                <a:latin typeface="+mj-lt"/>
              </a:rPr>
              <a:t>dev</a:t>
            </a:r>
            <a:endParaRPr lang="en-US" sz="2800" dirty="0">
              <a:latin typeface="+mj-lt"/>
            </a:endParaRPr>
          </a:p>
        </p:txBody>
      </p:sp>
    </p:spTree>
    <p:extLst>
      <p:ext uri="{BB962C8B-B14F-4D97-AF65-F5344CB8AC3E}">
        <p14:creationId xmlns:p14="http://schemas.microsoft.com/office/powerpoint/2010/main" val="6679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smtClean="0">
                <a:solidFill>
                  <a:schemeClr val="tx2"/>
                </a:solidFill>
              </a:rPr>
              <a:t>SQL Database – investments this year</a:t>
            </a:r>
            <a:endParaRPr lang="en-US" sz="4400" dirty="0">
              <a:solidFill>
                <a:schemeClr val="tx2"/>
              </a:solidFill>
            </a:endParaRP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41730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44746" y="176117"/>
            <a:ext cx="10514108" cy="730404"/>
          </a:xfrm>
        </p:spPr>
        <p:txBody>
          <a:bodyPr/>
          <a:lstStyle/>
          <a:p>
            <a:r>
              <a:rPr lang="en-US" sz="4400" dirty="0" smtClean="0"/>
              <a:t>Yes, </a:t>
            </a:r>
            <a:r>
              <a:rPr lang="en-US" sz="4400" dirty="0"/>
              <a:t>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5406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12087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05178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Scale out with </a:t>
            </a:r>
            <a:r>
              <a:rPr lang="en-US" sz="4400" spc="-51" dirty="0" err="1" smtClean="0">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r>
              <a:rPr lang="en-US" sz="4400" spc="-51" dirty="0" smtClean="0">
                <a:solidFill>
                  <a:schemeClr val="bg2"/>
                </a:solidFill>
                <a:latin typeface="+mj-lt"/>
              </a:rPr>
              <a:t>%</a:t>
            </a:r>
            <a:endParaRPr lang="en-US" sz="4400" spc="-51" dirty="0">
              <a:solidFill>
                <a:schemeClr val="bg2"/>
              </a:solidFill>
              <a:latin typeface="+mj-lt"/>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297027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5376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smtClean="0">
                <a:solidFill>
                  <a:schemeClr val="bg1"/>
                </a:solidFill>
                <a:latin typeface="+mj-lt"/>
              </a:rPr>
              <a:t>loginmanager</a:t>
            </a:r>
            <a:r>
              <a:rPr lang="en-US" sz="3600" dirty="0" smtClean="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dbmanager</a:t>
            </a:r>
            <a:r>
              <a:rPr lang="en-US" sz="3600" dirty="0" smtClean="0">
                <a:solidFill>
                  <a:schemeClr val="bg1"/>
                </a:solidFill>
                <a:latin typeface="+mj-lt"/>
              </a:rPr>
              <a:t> role:</a:t>
            </a:r>
            <a:r>
              <a:rPr lang="en-US" sz="4400" dirty="0" smtClean="0">
                <a:solidFill>
                  <a:schemeClr val="bg1"/>
                </a:solidFill>
                <a:latin typeface="+mj-lt"/>
              </a:rPr>
              <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3383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a:t>
            </a:r>
            <a:r>
              <a:rPr lang="en-US" sz="4400" dirty="0" smtClean="0">
                <a:solidFill>
                  <a:schemeClr val="bg1"/>
                </a:solidFill>
                <a:latin typeface="+mj-lt"/>
              </a:rPr>
              <a:t>commands</a:t>
            </a:r>
          </a:p>
          <a:p>
            <a:pPr marL="252000" lvl="1" indent="0" defTabSz="914325">
              <a:spcBef>
                <a:spcPts val="1200"/>
              </a:spcBef>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a:t>
            </a:r>
            <a:r>
              <a:rPr lang="en-US" sz="4400" dirty="0" smtClean="0">
                <a:solidFill>
                  <a:schemeClr val="bg1"/>
                </a:solidFill>
                <a:latin typeface="+mj-lt"/>
              </a:rPr>
              <a:t>privileges</a:t>
            </a:r>
          </a:p>
          <a:p>
            <a:pPr marL="252000" lvl="1" indent="0" defTabSz="914325">
              <a:spcBef>
                <a:spcPts val="1200"/>
              </a:spcBef>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28732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p:spPr>
        <p:txBody>
          <a:bodyPr>
            <a:noAutofit/>
          </a:bodyPr>
          <a:lstStyle/>
          <a:p>
            <a:pPr marL="252000" algn="l">
              <a:spcBef>
                <a:spcPts val="1200"/>
              </a:spcBef>
            </a:pPr>
            <a:r>
              <a:rPr lang="en-US" sz="4400" dirty="0" smtClean="0"/>
              <a:t>Tabular Data Stream (TDS) protocol over TCP/IP</a:t>
            </a:r>
          </a:p>
          <a:p>
            <a:pPr marL="252000" algn="l">
              <a:spcBef>
                <a:spcPts val="1200"/>
              </a:spcBef>
            </a:pPr>
            <a:r>
              <a:rPr lang="en-US" sz="4400" dirty="0" smtClean="0"/>
              <a:t>SSL required</a:t>
            </a:r>
            <a:endParaRPr lang="en-US" sz="4400" dirty="0"/>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8283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34993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656" cy="1325563"/>
          </a:xfrm>
        </p:spPr>
        <p:txBody>
          <a:bodyPr/>
          <a:lstStyle/>
          <a:p>
            <a:r>
              <a:rPr lang="en-US" dirty="0" smtClean="0">
                <a:latin typeface="Segoe UI Light" panose="020B0502040204020203" pitchFamily="34" charset="0"/>
                <a:cs typeface="Segoe UI Light" panose="020B0502040204020203" pitchFamily="34" charset="0"/>
              </a:rPr>
              <a:t>When is Elastic Scale the right consideration?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smtClean="0">
                <a:latin typeface="Segoe UI Light" panose="020B0502040204020203" pitchFamily="34" charset="0"/>
                <a:cs typeface="Segoe UI Light" panose="020B0502040204020203" pitchFamily="34" charset="0"/>
              </a:rPr>
              <a:t>Total capacity demands (CPU, IO, memory, storage) of the application exceed </a:t>
            </a:r>
            <a:r>
              <a:rPr lang="en-US" dirty="0">
                <a:latin typeface="Segoe UI Light" panose="020B0502040204020203" pitchFamily="34" charset="0"/>
                <a:cs typeface="Segoe UI Light" panose="020B0502040204020203" pitchFamily="34" charset="0"/>
              </a:rPr>
              <a:t>the hard limits of a single Azure SQL Database scale unit</a:t>
            </a:r>
          </a:p>
          <a:p>
            <a:r>
              <a:rPr lang="en-US" dirty="0" smtClean="0">
                <a:latin typeface="Segoe UI Light" panose="020B0502040204020203" pitchFamily="34" charset="0"/>
                <a:cs typeface="Segoe UI Light" panose="020B0502040204020203" pitchFamily="34" charset="0"/>
              </a:rPr>
              <a:t>Application </a:t>
            </a:r>
            <a:r>
              <a:rPr lang="en-US" dirty="0">
                <a:latin typeface="Segoe UI Light" panose="020B0502040204020203" pitchFamily="34" charset="0"/>
                <a:cs typeface="Segoe UI Light" panose="020B0502040204020203" pitchFamily="34" charset="0"/>
              </a:rPr>
              <a:t>requires </a:t>
            </a:r>
            <a:r>
              <a:rPr lang="en-US" dirty="0" smtClean="0">
                <a:latin typeface="Segoe UI Light" panose="020B0502040204020203" pitchFamily="34" charset="0"/>
                <a:cs typeface="Segoe UI Light" panose="020B0502040204020203" pitchFamily="34" charset="0"/>
              </a:rPr>
              <a:t>on-demand or automatic policy-driven </a:t>
            </a:r>
            <a:r>
              <a:rPr lang="en-US" dirty="0">
                <a:latin typeface="Segoe UI Light" panose="020B0502040204020203" pitchFamily="34" charset="0"/>
                <a:cs typeface="Segoe UI Light" panose="020B0502040204020203" pitchFamily="34" charset="0"/>
              </a:rPr>
              <a:t>scale </a:t>
            </a:r>
            <a:r>
              <a:rPr lang="en-US" dirty="0" smtClean="0">
                <a:latin typeface="Segoe UI Light" panose="020B0502040204020203" pitchFamily="34" charset="0"/>
                <a:cs typeface="Segoe UI Light" panose="020B0502040204020203" pitchFamily="34" charset="0"/>
              </a:rPr>
              <a:t>out or scale in</a:t>
            </a:r>
          </a:p>
          <a:p>
            <a:endParaRPr lang="en-US" dirty="0">
              <a:latin typeface="Segoe UI Light" panose="020B0502040204020203" pitchFamily="34" charset="0"/>
              <a:cs typeface="Segoe UI Light" panose="020B0502040204020203" pitchFamily="34" charset="0"/>
            </a:endParaRPr>
          </a:p>
          <a:p>
            <a:r>
              <a:rPr lang="en-US" b="1" dirty="0" smtClean="0">
                <a:latin typeface="Segoe UI Light" panose="020B0502040204020203" pitchFamily="34" charset="0"/>
                <a:cs typeface="Segoe UI Light" panose="020B0502040204020203" pitchFamily="34" charset="0"/>
              </a:rPr>
              <a:t>Caveat</a:t>
            </a:r>
            <a:r>
              <a:rPr lang="en-US" dirty="0" smtClean="0">
                <a:latin typeface="Segoe UI Light" panose="020B0502040204020203" pitchFamily="34" charset="0"/>
                <a:cs typeface="Segoe UI Light" panose="020B0502040204020203" pitchFamily="34" charset="0"/>
              </a:rPr>
              <a:t>: Typical data warehousing does not</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411832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39789" y="1609796"/>
            <a:ext cx="5157787" cy="561211"/>
          </a:xfr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2"/>
          </p:nvPr>
        </p:nvSpPr>
        <p:spPr>
          <a:xfrm>
            <a:off x="839789" y="2171007"/>
            <a:ext cx="5157787" cy="3331714"/>
          </a:xfr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3"/>
          </p:nvPr>
        </p:nvSpPr>
        <p:spPr>
          <a:xfrm>
            <a:off x="6172200" y="1609796"/>
            <a:ext cx="5183188" cy="561211"/>
          </a:xfr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
          </p:nvPr>
        </p:nvSpPr>
        <p:spPr>
          <a:xfrm>
            <a:off x="6172200" y="2171007"/>
            <a:ext cx="5183188" cy="3331714"/>
          </a:xfrm>
        </p:spPr>
        <p:txBody>
          <a:bodyPr>
            <a:normAutofit fontScale="62500" lnSpcReduction="20000"/>
          </a:bodyPr>
          <a:lstStyle/>
          <a:p>
            <a:r>
              <a:rPr lang="en-US" dirty="0" smtClean="0">
                <a:latin typeface="Segoe UI Light" panose="020B0502040204020203" pitchFamily="34" charset="0"/>
                <a:cs typeface="Segoe UI Light" panose="020B0502040204020203" pitchFamily="34" charset="0"/>
              </a:rPr>
              <a:t>Traditional performance tuning</a:t>
            </a:r>
          </a:p>
          <a:p>
            <a:r>
              <a:rPr lang="en-US" dirty="0" smtClean="0">
                <a:latin typeface="Segoe UI Light" panose="020B0502040204020203" pitchFamily="34" charset="0"/>
                <a:cs typeface="Segoe UI Light" panose="020B0502040204020203" pitchFamily="34" charset="0"/>
              </a:rPr>
              <a:t>Maximize application throughput (</a:t>
            </a:r>
            <a:r>
              <a:rPr lang="en-US" dirty="0" err="1" smtClean="0">
                <a:latin typeface="Segoe UI Light" panose="020B0502040204020203" pitchFamily="34" charset="0"/>
                <a:cs typeface="Segoe UI Light" panose="020B0502040204020203" pitchFamily="34" charset="0"/>
              </a:rPr>
              <a:t>e.g</a:t>
            </a:r>
            <a:r>
              <a:rPr lang="en-US" dirty="0" smtClean="0">
                <a:latin typeface="Segoe UI Light" panose="020B0502040204020203" pitchFamily="34" charset="0"/>
                <a:cs typeface="Segoe UI Light" panose="020B0502040204020203" pitchFamily="34" charset="0"/>
              </a:rPr>
              <a:t> leveraging batching)</a:t>
            </a:r>
          </a:p>
          <a:p>
            <a:r>
              <a:rPr lang="en-US" dirty="0" smtClean="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a:t>
            </a:r>
            <a:r>
              <a:rPr lang="en-US" sz="4400" dirty="0" smtClean="0">
                <a:solidFill>
                  <a:prstClr val="white"/>
                </a:solidFill>
                <a:latin typeface="Segoe UI Light" panose="020B0502040204020203" pitchFamily="34" charset="0"/>
                <a:cs typeface="Segoe UI Light" panose="020B0502040204020203" pitchFamily="34" charset="0"/>
              </a:rPr>
              <a:t>= </a:t>
            </a:r>
            <a:r>
              <a:rPr lang="en-US" sz="4400" dirty="0">
                <a:solidFill>
                  <a:prstClr val="white"/>
                </a:solidFill>
                <a:latin typeface="Segoe UI Light" panose="020B0502040204020203" pitchFamily="34" charset="0"/>
                <a:cs typeface="Segoe UI Light" panose="020B0502040204020203" pitchFamily="34" charset="0"/>
              </a:rPr>
              <a:t>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2742172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tx1"/>
                </a:solidFill>
              </a:rPr>
              <a:t>Common database scalability patterns</a:t>
            </a:r>
            <a:endParaRPr lang="en-US" sz="4400" dirty="0">
              <a:solidFill>
                <a:schemeClr val="tx1"/>
              </a:solidFill>
            </a:endParaRP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563600985"/>
      </p:ext>
    </p:extLst>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peel apart customer requirements</a:t>
            </a:r>
            <a:endParaRPr lang="en-US" dirty="0"/>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Pure max data size</a:t>
            </a:r>
          </a:p>
          <a:p>
            <a:pPr defTabSz="932742">
              <a:lnSpc>
                <a:spcPts val="2400"/>
              </a:lnSpc>
              <a:defRPr/>
            </a:pPr>
            <a:r>
              <a:rPr lang="en-US" sz="2000" kern="0" dirty="0" smtClean="0">
                <a:solidFill>
                  <a:srgbClr val="FFFFFF"/>
                </a:solidFill>
                <a:latin typeface="Segoe UI Light"/>
              </a:rPr>
              <a:t>Active portion of total data </a:t>
            </a:r>
          </a:p>
          <a:p>
            <a:pPr defTabSz="932742">
              <a:lnSpc>
                <a:spcPts val="2400"/>
              </a:lnSpc>
              <a:defRPr/>
            </a:pPr>
            <a:r>
              <a:rPr lang="en-US" sz="2000" kern="0" dirty="0" smtClean="0">
                <a:solidFill>
                  <a:srgbClr val="FFFFFF"/>
                </a:solidFill>
                <a:latin typeface="Segoe UI Light"/>
              </a:rPr>
              <a:t>Amount of transactional workload the app will generate</a:t>
            </a:r>
          </a:p>
          <a:p>
            <a:pPr defTabSz="932742">
              <a:lnSpc>
                <a:spcPts val="2400"/>
              </a:lnSpc>
              <a:defRPr/>
            </a:pPr>
            <a:r>
              <a:rPr lang="en-US" sz="2000" kern="0" dirty="0" smtClean="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DTU (throughput) currently up to 800 DTU or ~735 </a:t>
            </a:r>
            <a:r>
              <a:rPr lang="en-US" sz="2000" kern="0" dirty="0" err="1" smtClean="0">
                <a:solidFill>
                  <a:srgbClr val="FFFFFF"/>
                </a:solidFill>
                <a:latin typeface="Segoe UI Light"/>
              </a:rPr>
              <a:t>tx</a:t>
            </a:r>
            <a:r>
              <a:rPr lang="en-US" sz="2000" kern="0" dirty="0" smtClean="0">
                <a:solidFill>
                  <a:srgbClr val="FFFFFF"/>
                </a:solidFill>
                <a:latin typeface="Segoe UI Light"/>
              </a:rPr>
              <a:t>/second*</a:t>
            </a:r>
          </a:p>
          <a:p>
            <a:pPr defTabSz="932742">
              <a:lnSpc>
                <a:spcPts val="2400"/>
              </a:lnSpc>
              <a:defRPr/>
            </a:pPr>
            <a:r>
              <a:rPr lang="en-US" sz="2000" kern="0" dirty="0" smtClean="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SQL Database </a:t>
            </a:r>
          </a:p>
          <a:p>
            <a:pPr marL="685800" defTabSz="932742">
              <a:defRPr/>
            </a:pPr>
            <a:r>
              <a:rPr lang="en-US" sz="2800" kern="0" dirty="0" smtClean="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100 S2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25TB) </a:t>
            </a:r>
            <a:r>
              <a:rPr lang="en-US" sz="2000" i="1" kern="0" dirty="0" smtClean="0">
                <a:solidFill>
                  <a:srgbClr val="FFFFFF"/>
                </a:solidFill>
                <a:latin typeface="Segoe UI Light"/>
              </a:rPr>
              <a:t>($90,000/12 months)</a:t>
            </a:r>
          </a:p>
          <a:p>
            <a:pPr defTabSz="932742">
              <a:lnSpc>
                <a:spcPts val="2400"/>
              </a:lnSpc>
              <a:defRPr/>
            </a:pPr>
            <a:r>
              <a:rPr lang="en-US" sz="2000" kern="0" dirty="0" smtClean="0">
                <a:solidFill>
                  <a:srgbClr val="FFFFFF"/>
                </a:solidFill>
                <a:latin typeface="Segoe UI Light"/>
              </a:rPr>
              <a:t>25 P2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12.5TB) </a:t>
            </a:r>
            <a:r>
              <a:rPr lang="en-US" sz="2000" i="1" kern="0" dirty="0" smtClean="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Based on </a:t>
            </a:r>
            <a:r>
              <a:rPr lang="en-US" sz="1400" dirty="0" smtClean="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smtClean="0">
                <a:solidFill>
                  <a:srgbClr val="000000"/>
                </a:solidFill>
                <a:latin typeface="Segoe UI Light" panose="020B0502040204020203" pitchFamily="34" charset="0"/>
                <a:cs typeface="Segoe UI Light" panose="020B0502040204020203" pitchFamily="34" charset="0"/>
              </a:rPr>
              <a:t>estimation</a:t>
            </a:r>
            <a:endParaRPr lang="en-US" sz="1400" dirty="0">
              <a:solidFill>
                <a:srgbClr val="000000"/>
              </a:solidFill>
              <a:latin typeface="Segoe UI Light" panose="020B0502040204020203" pitchFamily="34" charset="0"/>
              <a:cs typeface="Segoe UI Light" panose="020B0502040204020203" pitchFamily="34" charset="0"/>
            </a:endParaRP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Will provide additional </a:t>
            </a:r>
            <a:r>
              <a:rPr lang="en-US" sz="1400" dirty="0">
                <a:solidFill>
                  <a:srgbClr val="000000"/>
                </a:solidFill>
                <a:latin typeface="Segoe UI Light" panose="020B0502040204020203" pitchFamily="34" charset="0"/>
                <a:cs typeface="Segoe UI Light" panose="020B0502040204020203" pitchFamily="34" charset="0"/>
              </a:rPr>
              <a:t>Business Continuity features</a:t>
            </a:r>
          </a:p>
        </p:txBody>
      </p:sp>
    </p:spTree>
    <p:extLst>
      <p:ext uri="{BB962C8B-B14F-4D97-AF65-F5344CB8AC3E}">
        <p14:creationId xmlns:p14="http://schemas.microsoft.com/office/powerpoint/2010/main" val="210096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Multi-Tenant SaaS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269239" y="1189176"/>
            <a:ext cx="11653523" cy="5211623"/>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Central directory where customer profiles are stored</a:t>
            </a:r>
          </a:p>
          <a:p>
            <a:r>
              <a:rPr lang="en-US" dirty="0" smtClean="0">
                <a:latin typeface="Segoe UI Light" panose="020B0502040204020203" pitchFamily="34" charset="0"/>
                <a:cs typeface="Segoe UI Light" panose="020B0502040204020203" pitchFamily="34" charset="0"/>
              </a:rPr>
              <a:t>One database per end customer (tenant)</a:t>
            </a:r>
          </a:p>
          <a:p>
            <a:pPr lvl="1"/>
            <a:r>
              <a:rPr lang="en-US" dirty="0" smtClean="0">
                <a:latin typeface="Segoe UI Light" panose="020B0502040204020203" pitchFamily="34" charset="0"/>
                <a:cs typeface="Segoe UI Light" panose="020B0502040204020203" pitchFamily="34" charset="0"/>
              </a:rPr>
              <a:t>Often for security and isolation</a:t>
            </a:r>
          </a:p>
          <a:p>
            <a:pPr lvl="1"/>
            <a:r>
              <a:rPr lang="en-US" dirty="0" smtClean="0">
                <a:latin typeface="Segoe UI Light" panose="020B0502040204020203" pitchFamily="34" charset="0"/>
                <a:cs typeface="Segoe UI Light" panose="020B0502040204020203" pitchFamily="34" charset="0"/>
              </a:rPr>
              <a:t>Some rely on schema customization</a:t>
            </a:r>
          </a:p>
          <a:p>
            <a:r>
              <a:rPr lang="en-US" dirty="0" smtClean="0">
                <a:latin typeface="Segoe UI Light" panose="020B0502040204020203" pitchFamily="34" charset="0"/>
                <a:cs typeface="Segoe UI Light" panose="020B0502040204020203" pitchFamily="34" charset="0"/>
              </a:rPr>
              <a:t>Data dependent routing is common data access path</a:t>
            </a:r>
          </a:p>
          <a:p>
            <a:pPr lvl="1"/>
            <a:r>
              <a:rPr lang="en-US" dirty="0" smtClean="0">
                <a:latin typeface="Segoe UI Light" panose="020B0502040204020203" pitchFamily="34" charset="0"/>
                <a:cs typeface="Segoe UI Light" panose="020B0502040204020203" pitchFamily="34" charset="0"/>
              </a:rPr>
              <a:t>Highly selective key lookup queries, multi-joins, etc.</a:t>
            </a:r>
          </a:p>
          <a:p>
            <a:pPr lvl="1"/>
            <a:r>
              <a:rPr lang="en-US" dirty="0" smtClean="0">
                <a:latin typeface="Segoe UI Light" panose="020B0502040204020203" pitchFamily="34" charset="0"/>
                <a:cs typeface="Segoe UI Light" panose="020B0502040204020203" pitchFamily="34" charset="0"/>
              </a:rPr>
              <a:t>Mid to low data entry rate </a:t>
            </a:r>
          </a:p>
          <a:p>
            <a:pPr lvl="1"/>
            <a:r>
              <a:rPr lang="en-US" dirty="0" smtClean="0">
                <a:latin typeface="Segoe UI Light" panose="020B0502040204020203" pitchFamily="34" charset="0"/>
                <a:cs typeface="Segoe UI Light" panose="020B0502040204020203" pitchFamily="34" charset="0"/>
              </a:rPr>
              <a:t>No need for cross-customers (fan-out) queries</a:t>
            </a:r>
          </a:p>
          <a:p>
            <a:r>
              <a:rPr lang="en-US" dirty="0" smtClean="0">
                <a:latin typeface="Segoe UI Light" panose="020B0502040204020203" pitchFamily="34" charset="0"/>
                <a:cs typeface="Segoe UI Light" panose="020B0502040204020203" pitchFamily="34" charset="0"/>
              </a:rPr>
              <a:t>Most tenants are small and “cold”, some may have hot spots</a:t>
            </a:r>
          </a:p>
          <a:p>
            <a:pPr lvl="1"/>
            <a:r>
              <a:rPr lang="en-US" dirty="0" smtClean="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smtClean="0">
                <a:latin typeface="Segoe UI Light" panose="020B0502040204020203" pitchFamily="34" charset="0"/>
                <a:cs typeface="Segoe UI Light" panose="020B0502040204020203" pitchFamily="34" charset="0"/>
              </a:rPr>
              <a:t>Example</a:t>
            </a:r>
          </a:p>
          <a:p>
            <a:pPr lvl="1"/>
            <a:r>
              <a:rPr lang="en-US" dirty="0" smtClean="0">
                <a:latin typeface="Segoe UI Light" panose="020B0502040204020203" pitchFamily="34" charset="0"/>
                <a:cs typeface="Segoe UI Light" panose="020B0502040204020203" pitchFamily="34" charset="0"/>
              </a:rPr>
              <a:t>MYOB </a:t>
            </a:r>
          </a:p>
          <a:p>
            <a:pPr lvl="1"/>
            <a:r>
              <a:rPr lang="en-US" dirty="0" smtClean="0">
                <a:latin typeface="Segoe UI Light" panose="020B0502040204020203" pitchFamily="34" charset="0"/>
                <a:cs typeface="Segoe UI Light" panose="020B0502040204020203" pitchFamily="34" charset="0"/>
              </a:rPr>
              <a:t>Sage</a:t>
            </a:r>
            <a:endParaRPr lang="en-US" dirty="0">
              <a:latin typeface="Segoe UI Light" panose="020B0502040204020203" pitchFamily="34" charset="0"/>
              <a:cs typeface="Segoe UI Light" panose="020B0502040204020203" pitchFamily="34" charset="0"/>
            </a:endParaRP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6256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7687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42"/>
            <a:ext cx="10515600" cy="1325563"/>
          </a:xfrm>
        </p:spPr>
        <p:txBody>
          <a:bodyPr/>
          <a:lstStyle/>
          <a:p>
            <a:r>
              <a:rPr lang="en-US" dirty="0" smtClean="0">
                <a:latin typeface="Segoe UI Light" panose="020B0502040204020203" pitchFamily="34" charset="0"/>
                <a:cs typeface="Segoe UI Light" panose="020B0502040204020203" pitchFamily="34" charset="0"/>
              </a:rPr>
              <a:t>Continuous data collection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929641" y="1583735"/>
            <a:ext cx="10515600" cy="4442752"/>
          </a:xfrm>
        </p:spPr>
        <p:txBody>
          <a:bodyPr>
            <a:normAutofit/>
          </a:bodyPr>
          <a:lstStyle/>
          <a:p>
            <a:r>
              <a:rPr lang="en-US" sz="2400" dirty="0" smtClean="0">
                <a:latin typeface="Segoe UI Light" panose="020B0502040204020203" pitchFamily="34" charset="0"/>
                <a:cs typeface="Segoe UI Light" panose="020B0502040204020203" pitchFamily="34" charset="0"/>
              </a:rPr>
              <a:t>Large data ingestion workloads</a:t>
            </a:r>
          </a:p>
          <a:p>
            <a:pPr lvl="1"/>
            <a:r>
              <a:rPr lang="en-US" sz="2000" dirty="0" smtClean="0">
                <a:latin typeface="Segoe UI Light" panose="020B0502040204020203" pitchFamily="34" charset="0"/>
                <a:cs typeface="Segoe UI Light" panose="020B0502040204020203" pitchFamily="34" charset="0"/>
              </a:rPr>
              <a:t>Mostly append only (Cola bottling analogy)</a:t>
            </a:r>
          </a:p>
          <a:p>
            <a:r>
              <a:rPr lang="en-US" sz="2400" dirty="0" smtClean="0">
                <a:latin typeface="Segoe UI Light" panose="020B0502040204020203" pitchFamily="34" charset="0"/>
                <a:cs typeface="Segoe UI Light" panose="020B0502040204020203" pitchFamily="34" charset="0"/>
              </a:rPr>
              <a:t>Two options, depending on application query patterns</a:t>
            </a:r>
          </a:p>
          <a:p>
            <a:pPr lvl="1"/>
            <a:r>
              <a:rPr lang="en-US" sz="2000" dirty="0" smtClean="0">
                <a:latin typeface="Segoe UI Light" panose="020B0502040204020203" pitchFamily="34" charset="0"/>
                <a:cs typeface="Segoe UI Light" panose="020B0502040204020203" pitchFamily="34" charset="0"/>
              </a:rPr>
              <a:t>Querying ranges of last X days of data (e.g. trend analysis)</a:t>
            </a:r>
          </a:p>
          <a:p>
            <a:pPr lvl="1"/>
            <a:r>
              <a:rPr lang="en-US" sz="2000" dirty="0" smtClean="0">
                <a:latin typeface="Segoe UI Light" panose="020B0502040204020203" pitchFamily="34" charset="0"/>
                <a:cs typeface="Segoe UI Light" panose="020B0502040204020203" pitchFamily="34" charset="0"/>
              </a:rPr>
              <a:t>Randomly extracting data from the entire database (e.g. lookup a certain </a:t>
            </a:r>
            <a:r>
              <a:rPr lang="en-US" sz="2000" dirty="0" smtClean="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event)</a:t>
            </a:r>
          </a:p>
          <a:p>
            <a:r>
              <a:rPr lang="en-US" sz="2400" dirty="0" smtClean="0">
                <a:latin typeface="Segoe UI Light" panose="020B0502040204020203" pitchFamily="34" charset="0"/>
                <a:cs typeface="Segoe UI Light" panose="020B0502040204020203" pitchFamily="34" charset="0"/>
              </a:rPr>
              <a:t>Typically requires fan-out queries</a:t>
            </a:r>
            <a:endParaRPr lang="en-US" sz="2400" dirty="0">
              <a:latin typeface="Segoe UI Light" panose="020B0502040204020203" pitchFamily="34" charset="0"/>
              <a:cs typeface="Segoe UI Light" panose="020B0502040204020203" pitchFamily="34" charset="0"/>
            </a:endParaRP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smtClean="0">
                <a:solidFill>
                  <a:srgbClr val="000000"/>
                </a:solidFill>
              </a:rPr>
              <a:t>writes</a:t>
            </a:r>
            <a:endParaRPr lang="en-US" sz="900" dirty="0">
              <a:solidFill>
                <a:srgbClr val="000000"/>
              </a:solidFill>
            </a:endParaRP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smtClean="0">
                <a:solidFill>
                  <a:srgbClr val="000000"/>
                </a:solidFill>
              </a:rPr>
              <a:t>…..</a:t>
            </a:r>
            <a:endParaRPr lang="en-US" dirty="0">
              <a:solidFill>
                <a:srgbClr val="000000"/>
              </a:solidFill>
            </a:endParaRP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Time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Scale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 name="Rectangle 4"/>
          <p:cNvSpPr/>
          <p:nvPr/>
        </p:nvSpPr>
        <p:spPr>
          <a:xfrm>
            <a:off x="916578" y="958220"/>
            <a:ext cx="4406463" cy="461665"/>
          </a:xfrm>
          <a:prstGeom prst="rect">
            <a:avLst/>
          </a:prstGeom>
        </p:spPr>
        <p:txBody>
          <a:bodyPr wrap="none">
            <a:spAutoFit/>
          </a:bodyPr>
          <a:lstStyle/>
          <a:p>
            <a:r>
              <a:rPr lang="en-US" sz="2400" i="1" dirty="0" smtClean="0">
                <a:solidFill>
                  <a:srgbClr val="000000"/>
                </a:solidFill>
                <a:latin typeface="Segoe UI Light" panose="020B0502040204020203" pitchFamily="34" charset="0"/>
                <a:cs typeface="Segoe UI Light" panose="020B0502040204020203" pitchFamily="34" charset="0"/>
              </a:rPr>
              <a:t>Sensor </a:t>
            </a:r>
            <a:r>
              <a:rPr lang="en-US" sz="2400" i="1" dirty="0">
                <a:solidFill>
                  <a:srgbClr val="000000"/>
                </a:solidFill>
                <a:latin typeface="Segoe UI Light" panose="020B0502040204020203" pitchFamily="34" charset="0"/>
                <a:cs typeface="Segoe UI Light" panose="020B0502040204020203" pitchFamily="34" charset="0"/>
              </a:rPr>
              <a:t>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667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1"/>
          </p:nvPr>
        </p:nvSpPr>
        <p:spPr>
          <a:xfrm>
            <a:off x="929898" y="1189178"/>
            <a:ext cx="10423901" cy="4987786"/>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Large, (mostly) uniform, active data set</a:t>
            </a:r>
          </a:p>
          <a:p>
            <a:r>
              <a:rPr lang="en-US" dirty="0" smtClean="0">
                <a:latin typeface="Segoe UI Light" panose="020B0502040204020203" pitchFamily="34" charset="0"/>
                <a:cs typeface="Segoe UI Light" panose="020B0502040204020203" pitchFamily="34" charset="0"/>
              </a:rPr>
              <a:t>Distribute partition-able tables across as many shards as necessary</a:t>
            </a:r>
          </a:p>
          <a:p>
            <a:pPr lvl="1"/>
            <a:r>
              <a:rPr lang="en-US" dirty="0" smtClean="0">
                <a:latin typeface="Segoe UI Light" panose="020B0502040204020203" pitchFamily="34" charset="0"/>
                <a:cs typeface="Segoe UI Light" panose="020B0502040204020203" pitchFamily="34" charset="0"/>
              </a:rPr>
              <a:t>See Appendix for shards (scale units) capacity planning</a:t>
            </a:r>
          </a:p>
          <a:p>
            <a:r>
              <a:rPr lang="en-US" dirty="0" smtClean="0">
                <a:latin typeface="Segoe UI Light" panose="020B0502040204020203" pitchFamily="34" charset="0"/>
                <a:cs typeface="Segoe UI Light" panose="020B0502040204020203" pitchFamily="34" charset="0"/>
              </a:rPr>
              <a:t>Some shards can become way more active than others</a:t>
            </a:r>
          </a:p>
          <a:p>
            <a:pPr lvl="1"/>
            <a:r>
              <a:rPr lang="en-US" dirty="0" smtClean="0">
                <a:latin typeface="Segoe UI Light" panose="020B0502040204020203" pitchFamily="34" charset="0"/>
                <a:cs typeface="Segoe UI Light" panose="020B0502040204020203" pitchFamily="34" charset="0"/>
              </a:rPr>
              <a:t>Pinning hot users to dedicated databases</a:t>
            </a:r>
          </a:p>
          <a:p>
            <a:pPr lvl="1"/>
            <a:r>
              <a:rPr lang="en-US" dirty="0" smtClean="0">
                <a:latin typeface="Segoe UI Light" panose="020B0502040204020203" pitchFamily="34" charset="0"/>
                <a:cs typeface="Segoe UI Light" panose="020B0502040204020203" pitchFamily="34" charset="0"/>
              </a:rPr>
              <a:t>Move users to balance workload between databases</a:t>
            </a:r>
          </a:p>
          <a:p>
            <a:pPr lvl="1"/>
            <a:r>
              <a:rPr lang="en-US" dirty="0" smtClean="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smtClean="0">
                <a:latin typeface="Segoe UI Light" panose="020B0502040204020203" pitchFamily="34" charset="0"/>
                <a:cs typeface="Segoe UI Light" panose="020B0502040204020203" pitchFamily="34" charset="0"/>
              </a:rPr>
              <a:t>Mostly data dependent routing with key lookup queries</a:t>
            </a:r>
          </a:p>
          <a:p>
            <a:pPr lvl="1"/>
            <a:r>
              <a:rPr lang="en-US" dirty="0" smtClean="0">
                <a:latin typeface="Segoe UI Light" panose="020B0502040204020203" pitchFamily="34" charset="0"/>
                <a:cs typeface="Segoe UI Light" panose="020B0502040204020203" pitchFamily="34" charset="0"/>
              </a:rPr>
              <a:t>Few fan-out queries may be required (e.g. leaderboards, inventory management, etc.)</a:t>
            </a:r>
          </a:p>
          <a:p>
            <a:r>
              <a:rPr lang="en-US" dirty="0" smtClean="0">
                <a:latin typeface="Segoe UI Light" panose="020B0502040204020203" pitchFamily="34" charset="0"/>
                <a:cs typeface="Segoe UI Light" panose="020B0502040204020203" pitchFamily="34" charset="0"/>
              </a:rPr>
              <a:t>Examples</a:t>
            </a:r>
          </a:p>
          <a:p>
            <a:pPr lvl="1"/>
            <a:r>
              <a:rPr lang="en-US" dirty="0" err="1" smtClean="0">
                <a:latin typeface="Segoe UI Light" panose="020B0502040204020203" pitchFamily="34" charset="0"/>
                <a:cs typeface="Segoe UI Light" panose="020B0502040204020203" pitchFamily="34" charset="0"/>
              </a:rPr>
              <a:t>Pottermore</a:t>
            </a:r>
            <a:endParaRPr lang="en-US" dirty="0" smtClean="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7162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Sharding and Tenancy Models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Multiple tenants per database</a:t>
            </a:r>
            <a:endParaRPr lang="en-US" dirty="0">
              <a:solidFill>
                <a:srgbClr val="00B0F0"/>
              </a:solidFill>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a:t>
            </a:r>
            <a:r>
              <a:rPr lang="en-US" dirty="0" smtClean="0">
                <a:latin typeface="Segoe UI Light" panose="020B0502040204020203" pitchFamily="34" charset="0"/>
                <a:cs typeface="Segoe UI Light" panose="020B0502040204020203" pitchFamily="34" charset="0"/>
              </a:rPr>
              <a:t>databases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Temporal model</a:t>
            </a:r>
          </a:p>
          <a:p>
            <a:pPr lvl="1"/>
            <a:r>
              <a:rPr lang="en-US" dirty="0" smtClean="0">
                <a:latin typeface="Segoe UI Light" panose="020B0502040204020203" pitchFamily="34" charset="0"/>
                <a:cs typeface="Segoe UI Light" panose="020B0502040204020203" pitchFamily="34" charset="0"/>
              </a:rPr>
              <a:t>Sharding based on date/time</a:t>
            </a:r>
          </a:p>
          <a:p>
            <a:pPr lvl="1"/>
            <a:r>
              <a:rPr lang="en-US" dirty="0" smtClean="0">
                <a:latin typeface="Segoe UI Light" panose="020B0502040204020203" pitchFamily="34" charset="0"/>
                <a:cs typeface="Segoe UI Light" panose="020B0502040204020203" pitchFamily="34" charset="0"/>
              </a:rPr>
              <a:t>Most recent shard is constantly loaded with newly arriving data</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New shards added when current most recent shard nears capacity</a:t>
            </a:r>
            <a:endParaRPr lang="en-US" dirty="0">
              <a:latin typeface="Segoe UI Light" panose="020B0502040204020203" pitchFamily="34" charset="0"/>
              <a:cs typeface="Segoe UI Light" panose="020B0502040204020203" pitchFamily="34" charset="0"/>
            </a:endParaRPr>
          </a:p>
          <a:p>
            <a:pPr marL="0" indent="0">
              <a:buNone/>
            </a:pP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15154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 </a:t>
            </a:r>
            <a:endParaRPr lang="en-US" dirty="0">
              <a:latin typeface="Segoe UI Light" panose="020B0502040204020203" pitchFamily="34" charset="0"/>
              <a:cs typeface="Segoe UI Light" panose="020B0502040204020203" pitchFamily="34" charset="0"/>
            </a:endParaRP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solidFill>
                    <a:prstClr val="black"/>
                  </a:solidFill>
                </a:rPr>
                <a:t>Grow/shrink capacity</a:t>
              </a:r>
              <a:endParaRPr lang="en-US" sz="1400" dirty="0">
                <a:solidFill>
                  <a:prstClr val="black"/>
                </a:solidFill>
              </a:endParaRP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Cross-Shard Capabilities</a:t>
              </a:r>
              <a:endParaRPr lang="en-US" sz="1400" dirty="0" smtClean="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prstClr val="white"/>
                  </a:solidFill>
                </a:rPr>
                <a:t>Elastic Scale app</a:t>
              </a:r>
              <a:endParaRPr lang="en-US" sz="1400" dirty="0">
                <a:solidFill>
                  <a:prstClr val="white"/>
                </a:solidFill>
              </a:endParaRP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prstClr val="white"/>
                  </a:solidFill>
                </a:rPr>
                <a:t>shard</a:t>
              </a:r>
              <a:r>
                <a:rPr lang="en-US" sz="1400" baseline="-25000" dirty="0" smtClean="0">
                  <a:solidFill>
                    <a:prstClr val="white"/>
                  </a:solidFill>
                </a:rPr>
                <a:t>1</a:t>
              </a:r>
              <a:endParaRPr lang="en-US" sz="1400" baseline="-25000" dirty="0">
                <a:solidFill>
                  <a:prstClr val="white"/>
                </a:solidFill>
              </a:endParaRP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solidFill>
                    <a:prstClr val="white"/>
                  </a:solidFill>
                </a:rPr>
                <a:t>Elastic Scale</a:t>
              </a:r>
            </a:p>
            <a:p>
              <a:pPr algn="ctr"/>
              <a:r>
                <a:rPr lang="en-US" sz="1400" dirty="0" smtClean="0">
                  <a:solidFill>
                    <a:prstClr val="white"/>
                  </a:solidFill>
                </a:rPr>
                <a:t>Manage-ability</a:t>
              </a:r>
              <a:endParaRPr lang="en-US" sz="1400" dirty="0">
                <a:solidFill>
                  <a:prstClr val="white"/>
                </a:solidFill>
              </a:endParaRP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smtClean="0">
                    <a:solidFill>
                      <a:prstClr val="black"/>
                    </a:solidFill>
                  </a:rPr>
                  <a:t>Admin/</a:t>
                </a:r>
              </a:p>
              <a:p>
                <a:r>
                  <a:rPr lang="en-US" sz="1050" dirty="0" err="1" smtClean="0">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smtClean="0">
                    <a:solidFill>
                      <a:prstClr val="black"/>
                    </a:solidFill>
                  </a:rPr>
                  <a:t>Application </a:t>
                </a:r>
              </a:p>
              <a:p>
                <a:r>
                  <a:rPr lang="en-US" sz="1050" dirty="0" smtClean="0">
                    <a:solidFill>
                      <a:prstClr val="black"/>
                    </a:solidFill>
                  </a:rPr>
                  <a:t>Developer</a:t>
                </a:r>
                <a:endParaRPr lang="en-US" sz="1050" dirty="0">
                  <a:solidFill>
                    <a:prstClr val="black"/>
                  </a:solidFill>
                </a:endParaRP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white"/>
                  </a:solidFill>
                </a:rPr>
                <a:t>Cross-shard extensions</a:t>
              </a:r>
              <a:endParaRPr lang="en-US" sz="900" dirty="0">
                <a:solidFill>
                  <a:prstClr val="white"/>
                </a:solidFill>
              </a:endParaRP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569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Key Capabilities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5"/>
            <a:ext cx="5354256" cy="4351338"/>
          </a:xfrm>
        </p:spPr>
        <p:txBody>
          <a:bodyPr>
            <a:normAutofit fontScale="62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smtClean="0">
              <a:latin typeface="Segoe UI Light" panose="020B0502040204020203" pitchFamily="34" charset="0"/>
              <a:cs typeface="Segoe UI Light" panose="020B0502040204020203" pitchFamily="34" charset="0"/>
            </a:endParaRPr>
          </a:p>
          <a:p>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smtClean="0">
                <a:solidFill>
                  <a:srgbClr val="00B0F0"/>
                </a:solidFill>
                <a:latin typeface="Segoe UI Light" panose="020B0502040204020203" pitchFamily="34" charset="0"/>
                <a:cs typeface="Segoe UI Light" panose="020B0502040204020203" pitchFamily="34" charset="0"/>
              </a:rPr>
              <a:t>Split/Merge (SM)</a:t>
            </a:r>
          </a:p>
          <a:p>
            <a:pPr lvl="1"/>
            <a:r>
              <a:rPr lang="en-US" sz="1800" dirty="0" smtClean="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t>
            </a:r>
            <a:r>
              <a:rPr lang="en-US" sz="1800" dirty="0">
                <a:solidFill>
                  <a:prstClr val="black"/>
                </a:solidFill>
                <a:latin typeface="Segoe UI Light" panose="020B0502040204020203" pitchFamily="34" charset="0"/>
                <a:cs typeface="Segoe UI Light" panose="020B0502040204020203" pitchFamily="34" charset="0"/>
              </a:rPr>
              <a:t>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smtClean="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Client .NET APIs</a:t>
            </a:r>
            <a:endParaRPr lang="en-US" sz="2400" b="1" dirty="0">
              <a:solidFill>
                <a:prstClr val="black"/>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Management Services</a:t>
            </a:r>
            <a:endParaRPr lang="en-US" sz="2400" b="1" dirty="0">
              <a:solidFill>
                <a:prstClr val="black"/>
              </a:solidFill>
              <a:latin typeface="Segoe UI Light" panose="020B0502040204020203" pitchFamily="34" charset="0"/>
              <a:cs typeface="Segoe UI Light" panose="020B0502040204020203" pitchFamily="34" charset="0"/>
            </a:endParaRP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0616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1"/>
          </p:nvPr>
        </p:nvSpPr>
        <p:spPr/>
        <p:txBody>
          <a:bodyPr/>
          <a:lstStyle/>
          <a:p>
            <a:r>
              <a:rPr lang="en-US" dirty="0" smtClean="0">
                <a:latin typeface="Segoe UI Light" panose="020B0502040204020203" pitchFamily="34" charset="0"/>
                <a:cs typeface="Segoe UI Light" panose="020B0502040204020203" pitchFamily="34" charset="0"/>
              </a:rPr>
              <a:t>Two types of shard maps</a:t>
            </a:r>
          </a:p>
          <a:p>
            <a:pPr lvl="1"/>
            <a:r>
              <a:rPr lang="en-US" dirty="0" smtClean="0">
                <a:latin typeface="Segoe UI Light" panose="020B0502040204020203" pitchFamily="34" charset="0"/>
                <a:cs typeface="Segoe UI Light" panose="020B0502040204020203" pitchFamily="34" charset="0"/>
              </a:rPr>
              <a:t>Range: contiguous values</a:t>
            </a:r>
          </a:p>
          <a:p>
            <a:pPr lvl="1"/>
            <a:r>
              <a:rPr lang="en-US" dirty="0" smtClean="0">
                <a:latin typeface="Segoe UI Light" panose="020B0502040204020203" pitchFamily="34" charset="0"/>
                <a:cs typeface="Segoe UI Light" panose="020B0502040204020203" pitchFamily="34" charset="0"/>
              </a:rPr>
              <a:t>List: explicit values</a:t>
            </a:r>
          </a:p>
          <a:p>
            <a:r>
              <a:rPr lang="en-US" dirty="0" smtClean="0">
                <a:latin typeface="Segoe UI Light" panose="020B0502040204020203" pitchFamily="34" charset="0"/>
                <a:cs typeface="Segoe UI Light" panose="020B0502040204020203" pitchFamily="34" charset="0"/>
              </a:rPr>
              <a:t>Four types of sharding keys</a:t>
            </a:r>
          </a:p>
          <a:p>
            <a:pPr lvl="1"/>
            <a:r>
              <a:rPr lang="en-US" dirty="0" smtClean="0">
                <a:latin typeface="Segoe UI Light" panose="020B0502040204020203" pitchFamily="34" charset="0"/>
                <a:cs typeface="Segoe UI Light" panose="020B0502040204020203" pitchFamily="34" charset="0"/>
              </a:rPr>
              <a:t>INT, BIGINT, GUID, VARBINARY</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shards_global</a:t>
            </a:r>
            <a:r>
              <a:rPr lang="en-US" sz="1200" b="1" dirty="0">
                <a:solidFill>
                  <a:prstClr val="black"/>
                </a:solidFill>
              </a:rPr>
              <a:t>]</a:t>
            </a:r>
            <a:endParaRPr lang="en-US" sz="1200" b="1" dirty="0" smtClean="0">
              <a:solidFill>
                <a:prstClr val="black"/>
              </a:solidFill>
            </a:endParaRPr>
          </a:p>
        </p:txBody>
      </p:sp>
      <p:graphicFrame>
        <p:nvGraphicFramePr>
          <p:cNvPr id="3" name="Table 2"/>
          <p:cNvGraphicFramePr>
            <a:graphicFrameLocks noGrp="1"/>
          </p:cNvGraphicFramePr>
          <p:nvPr>
            <p:extLst/>
          </p:nvPr>
        </p:nvGraphicFramePr>
        <p:xfrm>
          <a:off x="8935376" y="1733822"/>
          <a:ext cx="2358708" cy="640080"/>
        </p:xfrm>
        <a:graphic>
          <a:graphicData uri="http://schemas.openxmlformats.org/drawingml/2006/table">
            <a:tbl>
              <a:tblPr firstRow="1" bandRow="1">
                <a:tableStyleId>{5C22544A-7EE6-4342-B048-85BDC9FD1C3A}</a:tableStyleId>
              </a:tblPr>
              <a:tblGrid>
                <a:gridCol w="382905">
                  <a:extLst>
                    <a:ext uri="{9D8B030D-6E8A-4147-A177-3AD203B41FA5}">
                      <a16:colId xmlns:a16="http://schemas.microsoft.com/office/drawing/2014/main" xmlns="" val="605670846"/>
                    </a:ext>
                  </a:extLst>
                </a:gridCol>
                <a:gridCol w="436880">
                  <a:extLst>
                    <a:ext uri="{9D8B030D-6E8A-4147-A177-3AD203B41FA5}">
                      <a16:colId xmlns:a16="http://schemas.microsoft.com/office/drawing/2014/main" xmlns="" val="2474575872"/>
                    </a:ext>
                  </a:extLst>
                </a:gridCol>
                <a:gridCol w="708343">
                  <a:extLst>
                    <a:ext uri="{9D8B030D-6E8A-4147-A177-3AD203B41FA5}">
                      <a16:colId xmlns:a16="http://schemas.microsoft.com/office/drawing/2014/main" xmlns="" val="3015633701"/>
                    </a:ext>
                  </a:extLst>
                </a:gridCol>
                <a:gridCol w="830580">
                  <a:extLst>
                    <a:ext uri="{9D8B030D-6E8A-4147-A177-3AD203B41FA5}">
                      <a16:colId xmlns:a16="http://schemas.microsoft.com/office/drawing/2014/main" xmlns="" val="3312308126"/>
                    </a:ext>
                  </a:extLst>
                </a:gridCol>
              </a:tblGrid>
              <a:tr h="0">
                <a:tc>
                  <a:txBody>
                    <a:bodyPr/>
                    <a:lstStyle/>
                    <a:p>
                      <a:r>
                        <a:rPr lang="en-US" sz="800" dirty="0" err="1" smtClean="0"/>
                        <a:t>sid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err="1" smtClean="0"/>
                        <a:t>Datasource</a:t>
                      </a:r>
                      <a:endParaRPr lang="en-US" sz="800" dirty="0"/>
                    </a:p>
                  </a:txBody>
                  <a:tcPr/>
                </a:tc>
                <a:tc>
                  <a:txBody>
                    <a:bodyPr/>
                    <a:lstStyle/>
                    <a:p>
                      <a:r>
                        <a:rPr lang="en-US" sz="800" dirty="0" err="1" smtClean="0"/>
                        <a:t>Databasename</a:t>
                      </a:r>
                      <a:endParaRPr lang="en-US" sz="800" dirty="0"/>
                    </a:p>
                  </a:txBody>
                  <a:tcPr/>
                </a:tc>
                <a:extLst>
                  <a:ext uri="{0D108BD9-81ED-4DB2-BD59-A6C34878D82A}">
                    <a16:rowId xmlns:a16="http://schemas.microsoft.com/office/drawing/2014/main" xmlns="" val="2622592419"/>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a16="http://schemas.microsoft.com/office/drawing/2014/main" xmlns="" val="3532917914"/>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a16="http://schemas.microsoft.com/office/drawing/2014/main" xmlns=""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shardmaps_global</a:t>
            </a:r>
            <a:r>
              <a:rPr lang="en-US" sz="1200" b="1" dirty="0">
                <a:solidFill>
                  <a:prstClr val="black"/>
                </a:solidFill>
              </a:rPr>
              <a:t>]</a:t>
            </a:r>
            <a:endParaRPr lang="en-US" sz="1200" b="1" dirty="0" smtClean="0">
              <a:solidFill>
                <a:prstClr val="black"/>
              </a:solidFill>
            </a:endParaRPr>
          </a:p>
        </p:txBody>
      </p:sp>
      <p:graphicFrame>
        <p:nvGraphicFramePr>
          <p:cNvPr id="24" name="Table 23"/>
          <p:cNvGraphicFramePr>
            <a:graphicFrameLocks noGrp="1"/>
          </p:cNvGraphicFramePr>
          <p:nvPr>
            <p:extLst/>
          </p:nvPr>
        </p:nvGraphicFramePr>
        <p:xfrm>
          <a:off x="8935375" y="940235"/>
          <a:ext cx="1327785" cy="426720"/>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xmlns="" val="1066098924"/>
                    </a:ext>
                  </a:extLst>
                </a:gridCol>
                <a:gridCol w="890905">
                  <a:extLst>
                    <a:ext uri="{9D8B030D-6E8A-4147-A177-3AD203B41FA5}">
                      <a16:colId xmlns:a16="http://schemas.microsoft.com/office/drawing/2014/main" xmlns="" val="4142199856"/>
                    </a:ext>
                  </a:extLst>
                </a:gridCol>
              </a:tblGrid>
              <a:tr h="0">
                <a:tc>
                  <a:txBody>
                    <a:bodyPr/>
                    <a:lstStyle/>
                    <a:p>
                      <a:r>
                        <a:rPr lang="en-US" sz="800" dirty="0" err="1" smtClean="0"/>
                        <a:t>smid</a:t>
                      </a:r>
                      <a:r>
                        <a:rPr lang="en-US" sz="800" dirty="0" smtClean="0"/>
                        <a:t> </a:t>
                      </a:r>
                      <a:endParaRPr lang="en-US" sz="800" dirty="0"/>
                    </a:p>
                  </a:txBody>
                  <a:tcPr/>
                </a:tc>
                <a:tc>
                  <a:txBody>
                    <a:bodyPr/>
                    <a:lstStyle/>
                    <a:p>
                      <a:r>
                        <a:rPr lang="en-US" sz="800" dirty="0" smtClean="0"/>
                        <a:t>name</a:t>
                      </a:r>
                      <a:endParaRPr lang="en-US" sz="800" dirty="0"/>
                    </a:p>
                  </a:txBody>
                  <a:tcPr/>
                </a:tc>
                <a:extLst>
                  <a:ext uri="{0D108BD9-81ED-4DB2-BD59-A6C34878D82A}">
                    <a16:rowId xmlns:a16="http://schemas.microsoft.com/office/drawing/2014/main" xmlns="" val="3617544561"/>
                  </a:ext>
                </a:extLst>
              </a:tr>
              <a:tr h="0">
                <a:tc>
                  <a:txBody>
                    <a:bodyPr/>
                    <a:lstStyle/>
                    <a:p>
                      <a:r>
                        <a:rPr lang="en-US" sz="800" dirty="0" smtClean="0"/>
                        <a:t>1</a:t>
                      </a:r>
                      <a:endParaRPr lang="en-US" sz="800" dirty="0"/>
                    </a:p>
                  </a:txBody>
                  <a:tcPr/>
                </a:tc>
                <a:tc>
                  <a:txBody>
                    <a:bodyPr/>
                    <a:lstStyle/>
                    <a:p>
                      <a:r>
                        <a:rPr lang="en-US" sz="800" dirty="0" err="1" smtClean="0"/>
                        <a:t>RangeShardMap</a:t>
                      </a:r>
                      <a:endParaRPr lang="en-US" sz="800" dirty="0"/>
                    </a:p>
                  </a:txBody>
                  <a:tcPr/>
                </a:tc>
                <a:extLst>
                  <a:ext uri="{0D108BD9-81ED-4DB2-BD59-A6C34878D82A}">
                    <a16:rowId xmlns:a16="http://schemas.microsoft.com/office/drawing/2014/main" xmlns=""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shard_mappings_global</a:t>
            </a:r>
            <a:r>
              <a:rPr lang="en-US" sz="1200" b="1" dirty="0">
                <a:solidFill>
                  <a:prstClr val="black"/>
                </a:solidFill>
              </a:rPr>
              <a:t>]</a:t>
            </a:r>
            <a:endParaRPr lang="en-US" sz="1200" b="1" dirty="0" smtClean="0">
              <a:solidFill>
                <a:prstClr val="black"/>
              </a:solidFill>
            </a:endParaRPr>
          </a:p>
        </p:txBody>
      </p:sp>
      <p:graphicFrame>
        <p:nvGraphicFramePr>
          <p:cNvPr id="26" name="Table 25"/>
          <p:cNvGraphicFramePr>
            <a:graphicFrameLocks noGrp="1"/>
          </p:cNvGraphicFramePr>
          <p:nvPr>
            <p:extLst/>
          </p:nvPr>
        </p:nvGraphicFramePr>
        <p:xfrm>
          <a:off x="8941035" y="2684516"/>
          <a:ext cx="2182407" cy="64008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xmlns="" val="2293575361"/>
                    </a:ext>
                  </a:extLst>
                </a:gridCol>
                <a:gridCol w="436880">
                  <a:extLst>
                    <a:ext uri="{9D8B030D-6E8A-4147-A177-3AD203B41FA5}">
                      <a16:colId xmlns:a16="http://schemas.microsoft.com/office/drawing/2014/main" xmlns="" val="3239324611"/>
                    </a:ext>
                  </a:extLst>
                </a:gridCol>
                <a:gridCol w="373380">
                  <a:extLst>
                    <a:ext uri="{9D8B030D-6E8A-4147-A177-3AD203B41FA5}">
                      <a16:colId xmlns:a16="http://schemas.microsoft.com/office/drawing/2014/main" xmlns="" val="2407542853"/>
                    </a:ext>
                  </a:extLst>
                </a:gridCol>
                <a:gridCol w="384493">
                  <a:extLst>
                    <a:ext uri="{9D8B030D-6E8A-4147-A177-3AD203B41FA5}">
                      <a16:colId xmlns:a16="http://schemas.microsoft.com/office/drawing/2014/main" xmlns="" val="1620385894"/>
                    </a:ext>
                  </a:extLst>
                </a:gridCol>
                <a:gridCol w="614274">
                  <a:extLst>
                    <a:ext uri="{9D8B030D-6E8A-4147-A177-3AD203B41FA5}">
                      <a16:colId xmlns:a16="http://schemas.microsoft.com/office/drawing/2014/main" xmlns="" val="3516719946"/>
                    </a:ext>
                  </a:extLst>
                </a:gridCol>
              </a:tblGrid>
              <a:tr h="0">
                <a:tc>
                  <a:txBody>
                    <a:bodyPr/>
                    <a:lstStyle/>
                    <a:p>
                      <a:r>
                        <a:rPr lang="en-US" sz="800" dirty="0" smtClean="0"/>
                        <a:t>mid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smtClean="0"/>
                        <a:t>min</a:t>
                      </a:r>
                      <a:endParaRPr lang="en-US" sz="800" dirty="0"/>
                    </a:p>
                  </a:txBody>
                  <a:tcPr/>
                </a:tc>
                <a:tc>
                  <a:txBody>
                    <a:bodyPr/>
                    <a:lstStyle/>
                    <a:p>
                      <a:r>
                        <a:rPr lang="en-US" sz="800" dirty="0" smtClean="0"/>
                        <a:t>max</a:t>
                      </a:r>
                      <a:endParaRPr lang="en-US" sz="800" dirty="0"/>
                    </a:p>
                  </a:txBody>
                  <a:tcPr/>
                </a:tc>
                <a:tc>
                  <a:txBody>
                    <a:bodyPr/>
                    <a:lstStyle/>
                    <a:p>
                      <a:r>
                        <a:rPr lang="en-US" sz="800" dirty="0" smtClean="0"/>
                        <a:t>Sid</a:t>
                      </a:r>
                      <a:endParaRPr lang="en-US" sz="800" dirty="0"/>
                    </a:p>
                  </a:txBody>
                  <a:tcPr/>
                </a:tc>
                <a:extLst>
                  <a:ext uri="{0D108BD9-81ED-4DB2-BD59-A6C34878D82A}">
                    <a16:rowId xmlns:a16="http://schemas.microsoft.com/office/drawing/2014/main" xmlns="" val="1866963361"/>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smtClean="0"/>
                        <a:t>0</a:t>
                      </a:r>
                      <a:endParaRPr lang="en-US" sz="800" dirty="0"/>
                    </a:p>
                  </a:txBody>
                  <a:tcPr/>
                </a:tc>
                <a:tc>
                  <a:txBody>
                    <a:bodyPr/>
                    <a:lstStyle/>
                    <a:p>
                      <a:r>
                        <a:rPr lang="en-US" sz="800" dirty="0" smtClean="0"/>
                        <a:t>100</a:t>
                      </a:r>
                      <a:endParaRPr lang="en-US" sz="800" dirty="0"/>
                    </a:p>
                  </a:txBody>
                  <a:tcPr/>
                </a:tc>
                <a:tc>
                  <a:txBody>
                    <a:bodyPr/>
                    <a:lstStyle/>
                    <a:p>
                      <a:r>
                        <a:rPr lang="en-US" sz="800" dirty="0" smtClean="0"/>
                        <a:t>1</a:t>
                      </a:r>
                      <a:endParaRPr lang="en-US" sz="800" dirty="0"/>
                    </a:p>
                  </a:txBody>
                  <a:tcPr/>
                </a:tc>
                <a:extLst>
                  <a:ext uri="{0D108BD9-81ED-4DB2-BD59-A6C34878D82A}">
                    <a16:rowId xmlns:a16="http://schemas.microsoft.com/office/drawing/2014/main" xmlns="" val="1150951107"/>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smtClean="0"/>
                        <a:t>100</a:t>
                      </a:r>
                      <a:endParaRPr lang="en-US" sz="800" dirty="0"/>
                    </a:p>
                  </a:txBody>
                  <a:tcPr/>
                </a:tc>
                <a:tc>
                  <a:txBody>
                    <a:bodyPr/>
                    <a:lstStyle/>
                    <a:p>
                      <a:r>
                        <a:rPr lang="en-US" sz="800" dirty="0" smtClean="0"/>
                        <a:t>200</a:t>
                      </a:r>
                      <a:endParaRPr lang="en-US" sz="800" dirty="0"/>
                    </a:p>
                  </a:txBody>
                  <a:tcPr/>
                </a:tc>
                <a:tc>
                  <a:txBody>
                    <a:bodyPr/>
                    <a:lstStyle/>
                    <a:p>
                      <a:r>
                        <a:rPr lang="en-US" sz="800" dirty="0" smtClean="0"/>
                        <a:t>2</a:t>
                      </a:r>
                      <a:endParaRPr lang="en-US" sz="800" dirty="0"/>
                    </a:p>
                  </a:txBody>
                  <a:tcPr/>
                </a:tc>
                <a:extLst>
                  <a:ext uri="{0D108BD9-81ED-4DB2-BD59-A6C34878D82A}">
                    <a16:rowId xmlns:a16="http://schemas.microsoft.com/office/drawing/2014/main" xmlns=""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smtClean="0">
                <a:solidFill>
                  <a:prstClr val="black"/>
                </a:solidFill>
              </a:rPr>
              <a:t>Shard Set</a:t>
            </a:r>
            <a:endParaRPr lang="en-US" sz="1400" dirty="0">
              <a:solidFill>
                <a:prstClr val="black"/>
              </a:solidFill>
            </a:endParaRP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4476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3943827" y="1690688"/>
            <a:ext cx="4625369" cy="4351338"/>
          </a:xfrm>
        </p:spPr>
        <p:txBody>
          <a:bodyPr>
            <a:normAutofit fontScale="92500" lnSpcReduction="10000"/>
          </a:bodyPr>
          <a:lstStyle/>
          <a:p>
            <a:pPr marL="0" indent="0">
              <a:buNone/>
            </a:pPr>
            <a:r>
              <a:rPr lang="en-US" dirty="0" smtClean="0">
                <a:latin typeface="Segoe UI Light" panose="020B0502040204020203" pitchFamily="34" charset="0"/>
                <a:cs typeface="Segoe UI Light" panose="020B0502040204020203" pitchFamily="34" charset="0"/>
              </a:rPr>
              <a:t>Two classes of operations: </a:t>
            </a:r>
          </a:p>
          <a:p>
            <a:pPr lvl="1"/>
            <a:r>
              <a:rPr lang="en-US" dirty="0" smtClean="0">
                <a:latin typeface="Segoe UI Light" panose="020B0502040204020203" pitchFamily="34" charset="0"/>
                <a:cs typeface="Segoe UI Light" panose="020B0502040204020203" pitchFamily="34" charset="0"/>
              </a:rPr>
              <a:t>Individual shards</a:t>
            </a:r>
          </a:p>
          <a:p>
            <a:pPr lvl="1"/>
            <a:r>
              <a:rPr lang="en-US" dirty="0" smtClean="0">
                <a:latin typeface="Segoe UI Light" panose="020B0502040204020203" pitchFamily="34" charset="0"/>
                <a:cs typeface="Segoe UI Light" panose="020B0502040204020203" pitchFamily="34" charset="0"/>
              </a:rPr>
              <a:t>Cross shards</a:t>
            </a: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Two Personas:</a:t>
            </a:r>
          </a:p>
          <a:p>
            <a:pPr lvl="1"/>
            <a:r>
              <a:rPr lang="en-US" dirty="0" smtClean="0">
                <a:latin typeface="Segoe UI Light" panose="020B0502040204020203" pitchFamily="34" charset="0"/>
                <a:cs typeface="Segoe UI Light" panose="020B0502040204020203" pitchFamily="34" charset="0"/>
              </a:rPr>
              <a:t>Application Developer</a:t>
            </a:r>
          </a:p>
          <a:p>
            <a:pPr lvl="1"/>
            <a:r>
              <a:rPr lang="en-US" dirty="0" smtClean="0">
                <a:latin typeface="Segoe UI Light" panose="020B0502040204020203" pitchFamily="34" charset="0"/>
                <a:cs typeface="Segoe UI Light" panose="020B0502040204020203" pitchFamily="34" charset="0"/>
              </a:rPr>
              <a:t>Admin/</a:t>
            </a:r>
            <a:r>
              <a:rPr lang="en-US" dirty="0" err="1" smtClean="0">
                <a:latin typeface="Segoe UI Light" panose="020B0502040204020203" pitchFamily="34" charset="0"/>
                <a:cs typeface="Segoe UI Light" panose="020B0502040204020203" pitchFamily="34" charset="0"/>
              </a:rPr>
              <a:t>DevOps</a:t>
            </a:r>
            <a:endParaRPr lang="en-US" dirty="0" smtClean="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prstClr val="black"/>
                </a:solidFill>
              </a:rPr>
              <a:t>.NET Client </a:t>
            </a:r>
            <a:r>
              <a:rPr lang="en-US" sz="1400" dirty="0" err="1" smtClean="0">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Query a specific shard</a:t>
            </a:r>
          </a:p>
          <a:p>
            <a:pPr marL="285750" indent="-285750">
              <a:buFont typeface="Arial" panose="020B0604020202020204" pitchFamily="34" charset="0"/>
              <a:buChar char="•"/>
            </a:pPr>
            <a:r>
              <a:rPr lang="en-US" dirty="0" smtClean="0">
                <a:solidFill>
                  <a:prstClr val="black"/>
                </a:solidFill>
              </a:rPr>
              <a:t>Query multiple shards</a:t>
            </a:r>
            <a:endParaRPr lang="en-US" dirty="0">
              <a:solidFill>
                <a:prstClr val="black"/>
              </a:solidFill>
            </a:endParaRP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Capacity, cost mgmt. </a:t>
            </a:r>
          </a:p>
          <a:p>
            <a:pPr marL="285750" indent="-285750">
              <a:buFont typeface="Arial" panose="020B0604020202020204" pitchFamily="34" charset="0"/>
              <a:buChar char="•"/>
            </a:pPr>
            <a:r>
              <a:rPr lang="en-US" dirty="0" smtClean="0">
                <a:solidFill>
                  <a:prstClr val="black"/>
                </a:solidFill>
              </a:rPr>
              <a:t>DB Maintenance, DDL</a:t>
            </a:r>
            <a:endParaRPr lang="en-US" dirty="0">
              <a:solidFill>
                <a:prstClr val="black"/>
              </a:solidFill>
            </a:endParaRP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endParaRPr lang="en-US" sz="1200" dirty="0">
              <a:solidFill>
                <a:prstClr val="black"/>
              </a:solidFill>
            </a:endParaRP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51154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query a shard with a specific </a:t>
            </a:r>
            <a:r>
              <a:rPr lang="en-US" dirty="0" err="1" smtClean="0">
                <a:latin typeface="Segoe UI Light" panose="020B0502040204020203" pitchFamily="34" charset="0"/>
                <a:cs typeface="Segoe UI Light" panose="020B0502040204020203" pitchFamily="34" charset="0"/>
              </a:rPr>
              <a:t>shardlet</a:t>
            </a:r>
            <a:r>
              <a:rPr lang="en-US" dirty="0" smtClean="0">
                <a:latin typeface="Segoe UI Light" panose="020B0502040204020203" pitchFamily="34" charset="0"/>
                <a:cs typeface="Segoe UI Light" panose="020B0502040204020203" pitchFamily="34" charset="0"/>
              </a:rPr>
              <a:t> key </a:t>
            </a:r>
            <a:endParaRPr lang="en-US" dirty="0">
              <a:latin typeface="Segoe UI Light" panose="020B0502040204020203" pitchFamily="34" charset="0"/>
              <a:cs typeface="Segoe UI Light" panose="020B0502040204020203" pitchFamily="34" charset="0"/>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smtClean="0">
                <a:solidFill>
                  <a:prstClr val="black"/>
                </a:solidFill>
              </a:rPr>
              <a:t>SELECT * </a:t>
            </a:r>
          </a:p>
          <a:p>
            <a:r>
              <a:rPr lang="en-US" sz="1400" dirty="0" smtClean="0">
                <a:solidFill>
                  <a:prstClr val="black"/>
                </a:solidFill>
              </a:rPr>
              <a:t>FROM customers </a:t>
            </a:r>
          </a:p>
          <a:p>
            <a:r>
              <a:rPr lang="en-US" sz="1400" dirty="0" smtClean="0">
                <a:solidFill>
                  <a:prstClr val="black"/>
                </a:solidFill>
              </a:rPr>
              <a:t>WHERE customer ID = 104</a:t>
            </a:r>
            <a:endParaRPr lang="en-US" sz="1400" dirty="0">
              <a:solidFill>
                <a:prstClr val="black"/>
              </a:solidFill>
            </a:endParaRP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38630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ShardMap.OpenConnectionForKey</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connectionString</a:t>
            </a:r>
            <a:r>
              <a:rPr lang="en-US" sz="1400" dirty="0" smtClean="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Credentials </a:t>
            </a:r>
            <a:r>
              <a:rPr lang="en-US" sz="1400" smtClean="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r>
              <a:rPr lang="en-US" sz="140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ConnectionOptions.Validate</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Validate </a:t>
            </a:r>
            <a:r>
              <a:rPr lang="en-US" sz="1400" dirty="0">
                <a:solidFill>
                  <a:srgbClr val="008000"/>
                </a:solidFill>
                <a:highlight>
                  <a:srgbClr val="FFFFFF"/>
                </a:highlight>
                <a:latin typeface="Consolas" panose="020B0609020204030204" pitchFamily="49" charset="0"/>
              </a:rPr>
              <a:t>*/ </a:t>
            </a:r>
            <a:r>
              <a:rPr lang="en-US" sz="1400" dirty="0" smtClean="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Segoe UI Light" panose="020B0502040204020203" pitchFamily="34" charset="0"/>
                <a:cs typeface="Segoe UI Light" panose="020B0502040204020203" pitchFamily="34" charset="0"/>
              </a:rPr>
              <a:t>Data Dependent Routing (DDR)</a:t>
            </a:r>
            <a:endParaRPr lang="en-US" dirty="0">
              <a:solidFill>
                <a:prstClr val="black"/>
              </a:solidFill>
              <a:latin typeface="Segoe UI Light" panose="020B0502040204020203" pitchFamily="34" charset="0"/>
              <a:cs typeface="Segoe UI Light" panose="020B0502040204020203" pitchFamily="34" charset="0"/>
            </a:endParaRP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468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r>
              <a:rPr lang="en-US" sz="1200" dirty="0" smtClean="0">
                <a:solidFill>
                  <a:prstClr val="black"/>
                </a:solidFill>
              </a:rPr>
              <a:t>)</a:t>
            </a:r>
          </a:p>
          <a:p>
            <a:pPr algn="ctr" defTabSz="932472" fontAlgn="base">
              <a:spcBef>
                <a:spcPct val="0"/>
              </a:spcBef>
              <a:spcAft>
                <a:spcPct val="0"/>
              </a:spcAft>
            </a:pPr>
            <a:endParaRPr lang="en-US" sz="120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b="1" dirty="0" smtClean="0"/>
              <a:t>Caching: </a:t>
            </a:r>
            <a:r>
              <a:rPr lang="en-US" dirty="0" smtClean="0"/>
              <a:t>improve performance of shard operations </a:t>
            </a:r>
          </a:p>
          <a:p>
            <a:pPr lvl="1"/>
            <a:r>
              <a:rPr lang="en-US" dirty="0" smtClean="0"/>
              <a:t>Global Shard Map (GSM) – state of all shards in the Shard Map</a:t>
            </a:r>
          </a:p>
          <a:p>
            <a:pPr lvl="1"/>
            <a:r>
              <a:rPr lang="en-US" dirty="0" smtClean="0"/>
              <a:t>Local Shard Map (LSM) – state of all shards on a particular shard</a:t>
            </a:r>
          </a:p>
          <a:p>
            <a:pPr lvl="1"/>
            <a:r>
              <a:rPr lang="en-US" dirty="0" smtClean="0"/>
              <a:t>Client Cache (eager/lazy) – state of all shards in the Shard Map/known shards</a:t>
            </a:r>
            <a:endParaRPr lang="en-US" dirty="0"/>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a:p>
            <a:pPr algn="ctr" defTabSz="932472" fontAlgn="base">
              <a:spcBef>
                <a:spcPct val="0"/>
              </a:spcBef>
              <a:spcAft>
                <a:spcPct val="0"/>
              </a:spcAft>
            </a:pPr>
            <a:endParaRPr lang="en-US" sz="1200" dirty="0" smtClean="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GSM</a:t>
            </a:r>
            <a:endParaRPr lang="en-US" sz="1400" dirty="0">
              <a:solidFill>
                <a:prstClr val="black"/>
              </a:solidFill>
            </a:endParaRP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474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549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execute a query across a set of shards (returns a UNION ALL result set)</a:t>
            </a:r>
            <a:endParaRPr lang="en-US" dirty="0"/>
          </a:p>
        </p:txBody>
      </p:sp>
      <p:sp>
        <p:nvSpPr>
          <p:cNvPr id="2" name="Title 1"/>
          <p:cNvSpPr>
            <a:spLocks noGrp="1"/>
          </p:cNvSpPr>
          <p:nvPr>
            <p:ph type="title"/>
          </p:nvPr>
        </p:nvSpPr>
        <p:spPr/>
        <p:txBody>
          <a:bodyPr/>
          <a:lstStyle/>
          <a:p>
            <a:r>
              <a:rPr lang="en-US" dirty="0" smtClean="0"/>
              <a:t>Multi-shard Query (MSQ)</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t>
            </a:r>
            <a:r>
              <a:rPr lang="en-US" dirty="0" smtClean="0">
                <a:solidFill>
                  <a:prstClr val="black"/>
                </a:solidFill>
              </a:rPr>
              <a:t>App</a:t>
            </a:r>
          </a:p>
          <a:p>
            <a:pPr algn="ctr" defTabSz="932472" fontAlgn="base">
              <a:spcBef>
                <a:spcPct val="0"/>
              </a:spcBef>
              <a:spcAft>
                <a:spcPct val="0"/>
              </a:spcAft>
            </a:pPr>
            <a:r>
              <a:rPr lang="en-US" sz="1200" dirty="0" smtClean="0">
                <a:solidFill>
                  <a:prstClr val="black"/>
                </a:solidFill>
              </a:rPr>
              <a:t>MSQ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smtClean="0">
                <a:solidFill>
                  <a:prstClr val="black"/>
                </a:solidFill>
              </a:rPr>
              <a:t>SELECT count(*) </a:t>
            </a:r>
          </a:p>
          <a:p>
            <a:r>
              <a:rPr lang="en-US" sz="1400" dirty="0" smtClean="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smtClean="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5312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smtClean="0">
                <a:solidFill>
                  <a:srgbClr val="A31515"/>
                </a:solidFill>
                <a:highlight>
                  <a:srgbClr val="FFFFFF"/>
                </a:highlight>
                <a:latin typeface="Consolas" panose="020B0609020204030204" pitchFamily="49" charset="0"/>
              </a:rPr>
              <a:t>ShardedTable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p:nvPr>
        </p:nvSpPr>
        <p:spPr>
          <a:xfrm>
            <a:off x="838200" y="365125"/>
            <a:ext cx="10515600" cy="1325563"/>
          </a:xfrm>
        </p:spPr>
        <p:txBody>
          <a:bodyPr/>
          <a:lstStyle/>
          <a:p>
            <a:r>
              <a:rPr lang="en-US" dirty="0" smtClean="0">
                <a:latin typeface="Segoe UI Light" panose="020B0502040204020203" pitchFamily="34" charset="0"/>
                <a:cs typeface="Segoe UI Light" panose="020B0502040204020203" pitchFamily="34" charset="0"/>
              </a:rPr>
              <a:t>Multi-shard Query (MSQ)</a:t>
            </a:r>
            <a:endParaRPr lang="en-US" dirty="0">
              <a:latin typeface="Segoe UI Light" panose="020B0502040204020203" pitchFamily="34" charset="0"/>
              <a:cs typeface="Segoe UI Light" panose="020B0502040204020203" pitchFamily="34" charset="0"/>
            </a:endParaRP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681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perform an admin action across of set of shards</a:t>
            </a:r>
            <a:endParaRPr lang="en-US" dirty="0"/>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Set Executer (SSE)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smtClean="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(SSE)</a:t>
            </a:r>
            <a:endParaRPr lang="en-US" sz="1200" dirty="0">
              <a:solidFill>
                <a:prstClr val="black"/>
              </a:solidFill>
            </a:endParaRP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5255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681932"/>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perform a split or merge action</a:t>
            </a:r>
          </a:p>
          <a:p>
            <a:pPr lvl="1"/>
            <a:r>
              <a:rPr lang="en-US" dirty="0" smtClean="0">
                <a:latin typeface="Segoe UI Light" panose="020B0502040204020203" pitchFamily="34" charset="0"/>
                <a:cs typeface="Segoe UI Light" panose="020B0502040204020203" pitchFamily="34" charset="0"/>
              </a:rPr>
              <a:t>Split: create two distinct shards from one</a:t>
            </a:r>
          </a:p>
          <a:p>
            <a:pPr lvl="1"/>
            <a:r>
              <a:rPr lang="en-US" dirty="0" smtClean="0">
                <a:latin typeface="Segoe UI Light" panose="020B0502040204020203" pitchFamily="34" charset="0"/>
                <a:cs typeface="Segoe UI Light" panose="020B0502040204020203" pitchFamily="34" charset="0"/>
              </a:rPr>
              <a:t>Merge: create one shard from two distinct shards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Split/Merge (SM)</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(SM)</a:t>
            </a:r>
            <a:endParaRPr lang="en-US" sz="1200" dirty="0">
              <a:solidFill>
                <a:prstClr val="black"/>
              </a:solidFill>
            </a:endParaRP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smtClean="0">
                <a:solidFill>
                  <a:prstClr val="black"/>
                </a:solidFill>
              </a:rPr>
              <a:t>Split</a:t>
            </a:r>
            <a:endParaRPr lang="en-US" sz="1600" dirty="0">
              <a:solidFill>
                <a:prstClr val="black"/>
              </a:solidFill>
            </a:endParaRP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smtClean="0">
                <a:solidFill>
                  <a:prstClr val="black"/>
                </a:solidFill>
              </a:rPr>
              <a:t>Merge</a:t>
            </a:r>
            <a:endParaRPr lang="en-US" sz="1600" dirty="0">
              <a:solidFill>
                <a:prstClr val="black"/>
              </a:solidFill>
            </a:endParaRP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2</a:t>
            </a:r>
          </a:p>
          <a:p>
            <a:pPr algn="ctr" defTabSz="932472" fontAlgn="base">
              <a:spcBef>
                <a:spcPct val="0"/>
              </a:spcBef>
              <a:spcAft>
                <a:spcPct val="0"/>
              </a:spcAft>
            </a:pPr>
            <a:r>
              <a:rPr lang="en-US" sz="1600" baseline="-25000" dirty="0" smtClean="0">
                <a:solidFill>
                  <a:srgbClr val="000000"/>
                </a:solidFill>
              </a:rPr>
              <a:t>[100-200)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a:solidFill>
                  <a:srgbClr val="000000"/>
                </a:solidFill>
              </a:rPr>
              <a:t>3</a:t>
            </a:r>
            <a:endParaRPr lang="en-US" sz="1400" b="1" baseline="-25000" dirty="0" smtClean="0">
              <a:solidFill>
                <a:srgbClr val="000000"/>
              </a:solidFill>
            </a:endParaRPr>
          </a:p>
          <a:p>
            <a:pPr algn="ctr" defTabSz="932472" fontAlgn="base">
              <a:spcBef>
                <a:spcPct val="0"/>
              </a:spcBef>
              <a:spcAft>
                <a:spcPct val="0"/>
              </a:spcAft>
            </a:pPr>
            <a:r>
              <a:rPr lang="en-US" sz="1600" baseline="-25000" dirty="0" smtClean="0">
                <a:solidFill>
                  <a:srgbClr val="000000"/>
                </a:solidFill>
              </a:rPr>
              <a:t>[200-300)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5</a:t>
            </a:r>
          </a:p>
          <a:p>
            <a:pPr algn="ctr" defTabSz="932472" fontAlgn="base">
              <a:spcBef>
                <a:spcPct val="0"/>
              </a:spcBef>
              <a:spcAft>
                <a:spcPct val="0"/>
              </a:spcAft>
            </a:pPr>
            <a:r>
              <a:rPr lang="en-US" sz="1600" baseline="-25000" dirty="0" smtClean="0">
                <a:solidFill>
                  <a:srgbClr val="000000"/>
                </a:solidFill>
              </a:rPr>
              <a:t>[400-500)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5.1</a:t>
            </a:r>
          </a:p>
          <a:p>
            <a:pPr algn="ctr" defTabSz="932472" fontAlgn="base">
              <a:spcBef>
                <a:spcPct val="0"/>
              </a:spcBef>
              <a:spcAft>
                <a:spcPct val="0"/>
              </a:spcAft>
            </a:pPr>
            <a:r>
              <a:rPr lang="en-US" sz="1600" baseline="-25000" dirty="0" smtClean="0">
                <a:solidFill>
                  <a:prstClr val="white"/>
                </a:solidFill>
              </a:rPr>
              <a:t>[400-450)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5.2</a:t>
            </a:r>
          </a:p>
          <a:p>
            <a:pPr algn="ctr" defTabSz="932472" fontAlgn="base">
              <a:spcBef>
                <a:spcPct val="0"/>
              </a:spcBef>
              <a:spcAft>
                <a:spcPct val="0"/>
              </a:spcAft>
            </a:pPr>
            <a:r>
              <a:rPr lang="en-US" sz="1600" baseline="-25000" dirty="0" smtClean="0">
                <a:solidFill>
                  <a:prstClr val="white"/>
                </a:solidFill>
              </a:rPr>
              <a:t>[450-500)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2.1</a:t>
            </a:r>
          </a:p>
          <a:p>
            <a:pPr algn="ctr" defTabSz="932472" fontAlgn="base">
              <a:spcBef>
                <a:spcPct val="0"/>
              </a:spcBef>
              <a:spcAft>
                <a:spcPct val="0"/>
              </a:spcAft>
            </a:pPr>
            <a:r>
              <a:rPr lang="en-US" sz="1600" baseline="-25000" dirty="0" smtClean="0">
                <a:solidFill>
                  <a:prstClr val="white"/>
                </a:solidFill>
              </a:rPr>
              <a:t>[100-300)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smtClean="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1420405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433737"/>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automation to vertically scale a shard or horizontally scale a </a:t>
            </a:r>
            <a:r>
              <a:rPr lang="en-US" dirty="0" err="1" smtClean="0">
                <a:latin typeface="Segoe UI Light" panose="020B0502040204020203" pitchFamily="34" charset="0"/>
                <a:cs typeface="Segoe UI Light" panose="020B0502040204020203" pitchFamily="34" charset="0"/>
              </a:rPr>
              <a:t>shardset</a:t>
            </a:r>
            <a:endParaRPr lang="en-US" dirty="0" smtClean="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Vertical scale: increase/decrease the performance level of the shard</a:t>
            </a:r>
          </a:p>
          <a:p>
            <a:pPr lvl="1"/>
            <a:r>
              <a:rPr lang="en-US" dirty="0" smtClean="0">
                <a:latin typeface="Segoe UI Light" panose="020B0502040204020203" pitchFamily="34" charset="0"/>
                <a:cs typeface="Segoe UI Light" panose="020B0502040204020203" pitchFamily="34" charset="0"/>
              </a:rPr>
              <a:t>Horizontal scale: add/remove a shard to the shard set</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Elasticity (SE)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Azure Automation (SE)</a:t>
            </a:r>
            <a:endParaRPr lang="en-US" sz="1200" dirty="0">
              <a:solidFill>
                <a:prstClr val="black"/>
              </a:solidFill>
            </a:endParaRP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smtClean="0">
                <a:solidFill>
                  <a:prstClr val="black"/>
                </a:solidFill>
              </a:rPr>
              <a:t>Vertical scaling</a:t>
            </a:r>
            <a:endParaRPr lang="en-US" sz="1600" dirty="0">
              <a:solidFill>
                <a:prstClr val="black"/>
              </a:solidFill>
            </a:endParaRP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smtClean="0">
                <a:solidFill>
                  <a:prstClr val="black"/>
                </a:solidFill>
              </a:rPr>
              <a:t>P3</a:t>
            </a:r>
            <a:endParaRPr lang="en-US" dirty="0">
              <a:solidFill>
                <a:prstClr val="black"/>
              </a:solidFill>
            </a:endParaRP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smtClean="0">
                <a:solidFill>
                  <a:prstClr val="black"/>
                </a:solidFill>
              </a:rPr>
              <a:t>P1</a:t>
            </a:r>
            <a:endParaRPr lang="en-US" dirty="0">
              <a:solidFill>
                <a:prstClr val="black"/>
              </a:solidFill>
            </a:endParaRP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smtClean="0">
                <a:solidFill>
                  <a:prstClr val="black"/>
                </a:solidFill>
              </a:rPr>
              <a:t>S2</a:t>
            </a:r>
            <a:endParaRPr lang="en-US" dirty="0">
              <a:solidFill>
                <a:prstClr val="black"/>
              </a:solidFill>
            </a:endParaRP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smtClean="0">
                <a:solidFill>
                  <a:prstClr val="black"/>
                </a:solidFill>
              </a:rPr>
              <a:t>time</a:t>
            </a:r>
            <a:endParaRPr lang="en-US" sz="1200" dirty="0">
              <a:solidFill>
                <a:prstClr val="black"/>
              </a:solidFill>
            </a:endParaRP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smtClean="0">
                <a:solidFill>
                  <a:prstClr val="black"/>
                </a:solidFill>
              </a:rPr>
              <a:t>Horizontal scaling</a:t>
            </a:r>
            <a:endParaRPr lang="en-US" sz="1600" dirty="0">
              <a:solidFill>
                <a:prstClr val="black"/>
              </a:solidFill>
            </a:endParaRP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104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5986" y="71079"/>
            <a:ext cx="10515600" cy="1325563"/>
          </a:xfrm>
        </p:spPr>
        <p:txBody>
          <a:bodyPr/>
          <a:lstStyle/>
          <a:p>
            <a:r>
              <a:rPr lang="en-US" dirty="0" smtClean="0">
                <a:latin typeface="Segoe UI Light" panose="020B0502040204020203" pitchFamily="34" charset="0"/>
                <a:cs typeface="Segoe UI Light" panose="020B0502040204020203" pitchFamily="34" charset="0"/>
              </a:rPr>
              <a:t>References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73679" y="1277027"/>
            <a:ext cx="10515600" cy="4351338"/>
          </a:xfr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a:t>
            </a:r>
            <a:r>
              <a:rPr lang="en-US" dirty="0" smtClean="0">
                <a:latin typeface="Segoe UI Light" panose="020B0502040204020203" pitchFamily="34" charset="0"/>
                <a:cs typeface="Segoe UI Light" panose="020B0502040204020203" pitchFamily="34" charset="0"/>
              </a:rPr>
              <a:t>DLL</a:t>
            </a:r>
          </a:p>
          <a:p>
            <a:pPr lvl="1"/>
            <a:r>
              <a:rPr lang="en-US" dirty="0" smtClean="0">
                <a:latin typeface="Segoe UI Light" panose="020B0502040204020203" pitchFamily="34" charset="0"/>
                <a:cs typeface="Segoe UI Light" panose="020B0502040204020203" pitchFamily="34" charset="0"/>
              </a:rPr>
              <a:t>Client </a:t>
            </a:r>
            <a:r>
              <a:rPr lang="en-US" dirty="0">
                <a:latin typeface="Segoe UI Light" panose="020B0502040204020203" pitchFamily="34" charset="0"/>
                <a:cs typeface="Segoe UI Light" panose="020B0502040204020203" pitchFamily="34" charset="0"/>
              </a:rPr>
              <a:t>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smtClean="0">
                <a:latin typeface="Segoe UI Light" panose="020B0502040204020203" pitchFamily="34" charset="0"/>
                <a:cs typeface="Segoe UI Light" panose="020B0502040204020203" pitchFamily="34" charset="0"/>
                <a:hlinkClick r:id="rId2"/>
              </a:rPr>
              <a:t>/</a:t>
            </a:r>
            <a:r>
              <a:rPr lang="en-US" dirty="0" smtClean="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smtClean="0">
                <a:latin typeface="Segoe UI Light" panose="020B0502040204020203" pitchFamily="34" charset="0"/>
                <a:cs typeface="Segoe UI Light" panose="020B0502040204020203" pitchFamily="34" charset="0"/>
                <a:hlinkClick r:id="rId3"/>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r>
              <a:rPr lang="it-IT" dirty="0" smtClean="0">
                <a:latin typeface="Segoe UI Light" panose="020B0502040204020203" pitchFamily="34" charset="0"/>
                <a:cs typeface="Segoe UI Light" panose="020B0502040204020203" pitchFamily="34" charset="0"/>
              </a:rPr>
              <a:t>’</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smtClean="0">
                <a:latin typeface="Segoe UI Light" panose="020B0502040204020203" pitchFamily="34" charset="0"/>
                <a:cs typeface="Segoe UI Light" panose="020B0502040204020203" pitchFamily="34" charset="0"/>
                <a:hlinkClick r:id="rId4"/>
              </a:rPr>
              <a:t>/</a:t>
            </a:r>
            <a:r>
              <a:rPr lang="it-IT" dirty="0" smtClean="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smtClean="0">
                <a:latin typeface="Segoe UI Light" panose="020B0502040204020203" pitchFamily="34" charset="0"/>
                <a:cs typeface="Segoe UI Light" panose="020B0502040204020203" pitchFamily="34" charset="0"/>
                <a:hlinkClick r:id="rId5"/>
              </a:rPr>
              <a:t>/</a:t>
            </a:r>
            <a:r>
              <a:rPr lang="it-IT"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spTree>
    <p:extLst>
      <p:ext uri="{BB962C8B-B14F-4D97-AF65-F5344CB8AC3E}">
        <p14:creationId xmlns:p14="http://schemas.microsoft.com/office/powerpoint/2010/main" val="351067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Recap</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1" y="1446803"/>
            <a:ext cx="8165472" cy="4351338"/>
          </a:xfrm>
        </p:spPr>
        <p:txBody>
          <a:bodyPr>
            <a:normAutofit fontScale="47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smtClean="0">
                <a:latin typeface="Segoe UI Light" panose="020B0502040204020203" pitchFamily="34" charset="0"/>
                <a:cs typeface="Segoe UI Light" panose="020B0502040204020203" pitchFamily="34" charset="0"/>
              </a:rPr>
              <a:t>Transparency at the app tier through Elastic Scale APIs</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Azure cloud service templates to manage Elastic Scale app at runtime</a:t>
            </a: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r>
              <a:rPr lang="en-US" dirty="0" smtClean="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smtClean="0">
                <a:latin typeface="Segoe UI Light" panose="020B0502040204020203" pitchFamily="34" charset="0"/>
                <a:cs typeface="Segoe UI Light" panose="020B0502040204020203" pitchFamily="34" charset="0"/>
              </a:rPr>
              <a:t>No longer limited to a single database or its hard limits</a:t>
            </a:r>
          </a:p>
          <a:p>
            <a:pPr lvl="1"/>
            <a:r>
              <a:rPr lang="en-US" dirty="0" smtClean="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smtClean="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smtClean="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90435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3"/>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388917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Reduce Complexity</a:t>
            </a:r>
            <a:endParaRPr lang="en-US" sz="1800" dirty="0">
              <a:gradFill>
                <a:gsLst>
                  <a:gs pos="0">
                    <a:srgbClr val="FFFFFF"/>
                  </a:gs>
                  <a:gs pos="100000">
                    <a:srgbClr val="FFFFFF"/>
                  </a:gs>
                </a:gsLst>
                <a:lin ang="5400000" scaled="1"/>
              </a:gradFill>
            </a:endParaRP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Simplify search index management</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Scale-out easily</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p:txBody>
          <a:bodyPr/>
          <a:lstStyle/>
          <a:p>
            <a:r>
              <a:rPr lang="en-US" dirty="0" smtClean="0"/>
              <a:t>Search Overview</a:t>
            </a:r>
            <a:endParaRPr lang="en-US" dirty="0"/>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smtClean="0">
                <a:solidFill>
                  <a:srgbClr val="0070C0"/>
                </a:solidFill>
                <a:ea typeface="Calibri" panose="020F0502020204030204" pitchFamily="34" charset="0"/>
                <a:cs typeface="Calibri" panose="020F0502020204030204" pitchFamily="34" charset="0"/>
              </a:rPr>
              <a:t>fully-managed search solution </a:t>
            </a:r>
            <a:r>
              <a:rPr lang="en-US" sz="1799" dirty="0" smtClean="0">
                <a:solidFill>
                  <a:srgbClr val="3F3F3F"/>
                </a:solidFill>
                <a:ea typeface="Calibri" panose="020F0502020204030204" pitchFamily="34" charset="0"/>
                <a:cs typeface="Calibri" panose="020F0502020204030204" pitchFamily="34" charset="0"/>
              </a:rPr>
              <a:t>that allows developers to enable search experiences in applications. </a:t>
            </a:r>
            <a:endParaRPr lang="en-US" sz="1799" dirty="0">
              <a:solidFill>
                <a:srgbClr val="3F3F3F"/>
              </a:solidFill>
              <a:ea typeface="Calibri" panose="020F0502020204030204" pitchFamily="34" charset="0"/>
              <a:cs typeface="Calibri" panose="020F0502020204030204" pitchFamily="34" charset="0"/>
            </a:endParaRPr>
          </a:p>
          <a:p>
            <a:pPr>
              <a:spcAft>
                <a:spcPts val="600"/>
              </a:spcAft>
            </a:pPr>
            <a:r>
              <a:rPr lang="en-US" sz="1799" dirty="0" smtClean="0">
                <a:solidFill>
                  <a:srgbClr val="3F3F3F"/>
                </a:solidFill>
                <a:ea typeface="Calibri" panose="020F0502020204030204" pitchFamily="34" charset="0"/>
                <a:cs typeface="Calibri" panose="020F0502020204030204" pitchFamily="34" charset="0"/>
              </a:rPr>
              <a:t>Embed </a:t>
            </a:r>
            <a:r>
              <a:rPr lang="en-US" sz="1799" dirty="0">
                <a:solidFill>
                  <a:srgbClr val="3F3F3F"/>
                </a:solidFill>
                <a:ea typeface="Calibri" panose="020F0502020204030204" pitchFamily="34" charset="0"/>
                <a:cs typeface="Calibri" panose="020F0502020204030204" pitchFamily="34" charset="0"/>
              </a:rPr>
              <a:t>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smtClean="0">
                <a:solidFill>
                  <a:srgbClr val="3F3F3F"/>
                </a:solidFill>
              </a:rPr>
              <a:t>who </a:t>
            </a:r>
            <a:r>
              <a:rPr lang="en-US" sz="1799" dirty="0">
                <a:solidFill>
                  <a:srgbClr val="3F3F3F"/>
                </a:solidFill>
              </a:rPr>
              <a:t>need </a:t>
            </a:r>
            <a:r>
              <a:rPr lang="en-US" dirty="0" smtClean="0">
                <a:solidFill>
                  <a:srgbClr val="000000"/>
                </a:solidFill>
              </a:rPr>
              <a:t>a </a:t>
            </a:r>
            <a:r>
              <a:rPr lang="en-US" dirty="0">
                <a:solidFill>
                  <a:srgbClr val="000000"/>
                </a:solidFill>
              </a:rPr>
              <a:t>fully-managed search solution</a:t>
            </a:r>
            <a:r>
              <a:rPr lang="en-US" dirty="0" smtClean="0">
                <a:solidFill>
                  <a:srgbClr val="000000"/>
                </a:solidFill>
              </a:rPr>
              <a:t>.</a:t>
            </a:r>
            <a:endParaRPr lang="en-US" dirty="0">
              <a:solidFill>
                <a:srgbClr val="000000"/>
              </a:solidFill>
            </a:endParaRP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Powerful, guaranteed performance</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Sophisticated search</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Connects business goals to the application</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smtClean="0">
                <a:gradFill>
                  <a:gsLst>
                    <a:gs pos="0">
                      <a:srgbClr val="FFFFFF"/>
                    </a:gs>
                    <a:gs pos="100000">
                      <a:srgbClr val="FFFFFF"/>
                    </a:gs>
                  </a:gsLst>
                  <a:lin ang="5400000" scaled="1"/>
                </a:gradFill>
              </a:rPr>
              <a:t>Fast time to market</a:t>
            </a:r>
          </a:p>
          <a:p>
            <a:pPr>
              <a:lnSpc>
                <a:spcPct val="125000"/>
              </a:lnSpc>
            </a:pPr>
            <a:r>
              <a:rPr lang="en-US" sz="1200" dirty="0" smtClean="0">
                <a:gradFill>
                  <a:gsLst>
                    <a:gs pos="0">
                      <a:srgbClr val="FFFFFF"/>
                    </a:gs>
                    <a:gs pos="100000">
                      <a:srgbClr val="FFFFFF"/>
                    </a:gs>
                  </a:gsLst>
                  <a:lin ang="5400000" scaled="1"/>
                </a:gradFill>
              </a:rPr>
              <a:t>Backed by Microsoft Azure</a:t>
            </a:r>
            <a:endParaRPr lang="en-US" sz="1200" dirty="0">
              <a:gradFill>
                <a:gsLst>
                  <a:gs pos="0">
                    <a:srgbClr val="FFFFFF"/>
                  </a:gs>
                  <a:gs pos="100000">
                    <a:srgbClr val="FFFFFF"/>
                  </a:gs>
                </a:gsLst>
                <a:lin ang="5400000" scaled="1"/>
              </a:gradFill>
            </a:endParaRP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smtClean="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Move Quickly with Confidence</a:t>
            </a:r>
            <a:endParaRPr lang="en-US" sz="1800" dirty="0">
              <a:gradFill>
                <a:gsLst>
                  <a:gs pos="0">
                    <a:srgbClr val="FFFFFF"/>
                  </a:gs>
                  <a:gs pos="100000">
                    <a:srgbClr val="FFFFFF"/>
                  </a:gs>
                </a:gsLst>
                <a:lin ang="5400000" scaled="1"/>
              </a:gradFill>
            </a:endParaRPr>
          </a:p>
        </p:txBody>
      </p:sp>
      <p:pic>
        <p:nvPicPr>
          <p:cNvPr id="25" name="Picture 75"/>
          <p:cNvPicPr>
            <a:picLocks noChangeAspect="1"/>
          </p:cNvPicPr>
          <p:nvPr/>
        </p:nvPicPr>
        <p:blipFill rotWithShape="1">
          <a:blip r:embed="rId3">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4-6 Months after Preview</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2359421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248" y="1020933"/>
            <a:ext cx="10515600" cy="4654313"/>
          </a:xfrm>
        </p:spPr>
        <p:txBody>
          <a:bodyPr>
            <a:normAutofit/>
          </a:bodyPr>
          <a:lstStyle/>
          <a:p>
            <a:pPr marL="0" indent="0">
              <a:buNone/>
            </a:pPr>
            <a:endParaRPr lang="en-US" sz="400" dirty="0" smtClean="0">
              <a:latin typeface="Segoe UI Light" panose="020B0502040204020203" pitchFamily="34" charset="0"/>
              <a:cs typeface="Segoe UI Light" panose="020B0502040204020203" pitchFamily="34" charset="0"/>
            </a:endParaRPr>
          </a:p>
          <a:p>
            <a:pPr marL="0" indent="0">
              <a:buNone/>
            </a:pPr>
            <a:r>
              <a:rPr lang="en-US" sz="2600" u="sng" dirty="0" smtClean="0">
                <a:latin typeface="Segoe UI Light" panose="020B0502040204020203" pitchFamily="34" charset="0"/>
                <a:cs typeface="Segoe UI Light" panose="020B0502040204020203" pitchFamily="34" charset="0"/>
              </a:rPr>
              <a:t>Why?</a:t>
            </a:r>
          </a:p>
          <a:p>
            <a:pPr marL="0" indent="0">
              <a:buNone/>
            </a:pPr>
            <a:r>
              <a:rPr lang="en-US" sz="26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3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Instant results, auto-complete, hit highlighting,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infrastructure standpoint: availability,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the functionality standpoint: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Why?</a:t>
            </a:r>
          </a:p>
        </p:txBody>
      </p:sp>
      <p:sp>
        <p:nvSpPr>
          <p:cNvPr id="2" name="Rectangle 1"/>
          <p:cNvSpPr/>
          <p:nvPr/>
        </p:nvSpPr>
        <p:spPr>
          <a:xfrm>
            <a:off x="519248" y="5437904"/>
            <a:ext cx="6096000" cy="1292662"/>
          </a:xfrm>
          <a:prstGeom prst="rect">
            <a:avLst/>
          </a:prstGeom>
        </p:spPr>
        <p:txBody>
          <a:bodyPr>
            <a:spAutoFit/>
          </a:bodyPr>
          <a:lstStyle/>
          <a:p>
            <a:r>
              <a:rPr lang="en-US" sz="2400" u="sng" dirty="0" smtClean="0">
                <a:solidFill>
                  <a:prstClr val="black"/>
                </a:solidFill>
                <a:latin typeface="Segoe UI Light" panose="020B0502040204020203" pitchFamily="34" charset="0"/>
                <a:cs typeface="Segoe UI Light" panose="020B0502040204020203" pitchFamily="34" charset="0"/>
              </a:rPr>
              <a:t>Target Scenarios</a:t>
            </a:r>
            <a:endParaRPr lang="en-US" sz="2400" dirty="0" smtClean="0">
              <a:solidFill>
                <a:prstClr val="black"/>
              </a:solidFill>
              <a:latin typeface="Segoe UI Light" panose="020B0502040204020203" pitchFamily="34" charset="0"/>
              <a:cs typeface="Segoe UI Light" panose="020B0502040204020203" pitchFamily="34" charset="0"/>
            </a:endParaRPr>
          </a:p>
          <a:p>
            <a:pPr marL="742950" lvl="1" indent="-285750">
              <a:buFont typeface="Wingdings" panose="05000000000000000000" pitchFamily="2" charset="2"/>
              <a:buChar char="§"/>
            </a:pPr>
            <a:r>
              <a:rPr lang="en-US" dirty="0" smtClean="0">
                <a:solidFill>
                  <a:prstClr val="black"/>
                </a:solidFill>
                <a:latin typeface="Segoe UI Light" panose="020B0502040204020203" pitchFamily="34" charset="0"/>
                <a:cs typeface="Segoe UI Light" panose="020B0502040204020203" pitchFamily="34" charset="0"/>
              </a:rPr>
              <a:t>Ecommerce</a:t>
            </a:r>
            <a:r>
              <a:rPr lang="en-US" dirty="0">
                <a:solidFill>
                  <a:prstClr val="black"/>
                </a:solidFill>
                <a:latin typeface="Segoe UI Light" panose="020B0502040204020203" pitchFamily="34" charset="0"/>
                <a:cs typeface="Segoe UI Light" panose="020B0502040204020203" pitchFamily="34" charset="0"/>
              </a:rPr>
              <a:t>, Online retail</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User generated content, social applications</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Line-of-business applications</a:t>
            </a:r>
          </a:p>
        </p:txBody>
      </p:sp>
      <p:grpSp>
        <p:nvGrpSpPr>
          <p:cNvPr id="4" name="Group 3"/>
          <p:cNvGrpSpPr/>
          <p:nvPr/>
        </p:nvGrpSpPr>
        <p:grpSpPr>
          <a:xfrm>
            <a:off x="5758061" y="3063333"/>
            <a:ext cx="6430764" cy="3794667"/>
            <a:chOff x="5758061" y="3063333"/>
            <a:chExt cx="6430764" cy="3794667"/>
          </a:xfrm>
        </p:grpSpPr>
        <p:sp>
          <p:nvSpPr>
            <p:cNvPr id="37" name="Freeform 38"/>
            <p:cNvSpPr>
              <a:spLocks/>
            </p:cNvSpPr>
            <p:nvPr/>
          </p:nvSpPr>
          <p:spPr bwMode="auto">
            <a:xfrm>
              <a:off x="10248146" y="4008267"/>
              <a:ext cx="502247" cy="863864"/>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10296361" y="4062510"/>
              <a:ext cx="405815" cy="67301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548068" y="6101629"/>
              <a:ext cx="2364576" cy="7533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970430" y="5370359"/>
              <a:ext cx="703145" cy="14846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1680552" y="5727958"/>
              <a:ext cx="508273" cy="11270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9213517" y="4920346"/>
              <a:ext cx="2467035" cy="19346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9458613" y="6471283"/>
              <a:ext cx="1990905" cy="31942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9458613" y="5358305"/>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9458613" y="5916803"/>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10852850" y="3803350"/>
              <a:ext cx="699127" cy="106878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923165" y="3917863"/>
              <a:ext cx="552471" cy="9643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923165" y="40906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923165" y="4263408"/>
              <a:ext cx="552471" cy="92413"/>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923165" y="4432163"/>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923165" y="46049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1373178" y="3937953"/>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1373178" y="41127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1373178" y="4279480"/>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1373178" y="4454261"/>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1373178" y="46270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974455" y="3241409"/>
              <a:ext cx="1114987" cy="73127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739872" y="4345776"/>
              <a:ext cx="697118" cy="4379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9577144" y="4323678"/>
              <a:ext cx="1022573" cy="548454"/>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9088960" y="4872130"/>
              <a:ext cx="2712131" cy="904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758061" y="6465256"/>
              <a:ext cx="1372138" cy="3897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587977" y="5739534"/>
              <a:ext cx="1036091" cy="111846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793072" y="5168724"/>
              <a:ext cx="687254" cy="1686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pic>
          <p:nvPicPr>
            <p:cNvPr id="34" name="Picture 33"/>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9641662" y="3063333"/>
              <a:ext cx="1336348" cy="726388"/>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4259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593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grpSp>
      <p:sp>
        <p:nvSpPr>
          <p:cNvPr id="3" name="Content Placeholder 2"/>
          <p:cNvSpPr>
            <a:spLocks noGrp="1"/>
          </p:cNvSpPr>
          <p:nvPr>
            <p:ph idx="1"/>
          </p:nvPr>
        </p:nvSpPr>
        <p:spPr>
          <a:xfrm>
            <a:off x="519248" y="1223173"/>
            <a:ext cx="10515600" cy="4654313"/>
          </a:xfrm>
        </p:spPr>
        <p:txBody>
          <a:bodyPr>
            <a:normAutofit lnSpcReduction="10000"/>
          </a:bodyPr>
          <a:lstStyle/>
          <a:p>
            <a:pPr marL="0" indent="0">
              <a:buNone/>
            </a:pPr>
            <a:endParaRPr lang="en-US" sz="6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Instant results, auto-complete, hit highlighting,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7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infrastructure standpoint: availability,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the functionality standpoint: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dirty="0">
                <a:solidFill>
                  <a:srgbClr val="505050"/>
                </a:solidFill>
              </a:rPr>
              <a:t>Why are we talking about Search?</a:t>
            </a:r>
          </a:p>
        </p:txBody>
      </p:sp>
    </p:spTree>
    <p:extLst>
      <p:ext uri="{BB962C8B-B14F-4D97-AF65-F5344CB8AC3E}">
        <p14:creationId xmlns:p14="http://schemas.microsoft.com/office/powerpoint/2010/main" val="19774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Freeform 124"/>
          <p:cNvSpPr>
            <a:spLocks/>
          </p:cNvSpPr>
          <p:nvPr/>
        </p:nvSpPr>
        <p:spPr bwMode="auto">
          <a:xfrm>
            <a:off x="519248" y="976498"/>
            <a:ext cx="3440716"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24"/>
          <p:cNvSpPr>
            <a:spLocks/>
          </p:cNvSpPr>
          <p:nvPr/>
        </p:nvSpPr>
        <p:spPr bwMode="auto">
          <a:xfrm>
            <a:off x="4682888" y="976498"/>
            <a:ext cx="4107472"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aphicFrame>
        <p:nvGraphicFramePr>
          <p:cNvPr id="4" name="Diagram 3"/>
          <p:cNvGraphicFramePr/>
          <p:nvPr>
            <p:extLst/>
          </p:nvPr>
        </p:nvGraphicFramePr>
        <p:xfrm>
          <a:off x="-1873942" y="12225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xfrm>
            <a:off x="519248" y="228601"/>
            <a:ext cx="11505485" cy="609398"/>
          </a:xfrm>
        </p:spPr>
        <p:txBody>
          <a:bodyPr>
            <a:normAutofit fontScale="90000"/>
          </a:bodyPr>
          <a:lstStyle/>
          <a:p>
            <a:r>
              <a:rPr lang="en-US" sz="4400" dirty="0" smtClean="0">
                <a:solidFill>
                  <a:srgbClr val="505050"/>
                </a:solidFill>
              </a:rPr>
              <a:t>What are the search technology options?</a:t>
            </a:r>
            <a:endParaRPr lang="en-US" sz="4400" dirty="0">
              <a:solidFill>
                <a:srgbClr val="505050"/>
              </a:solidFill>
            </a:endParaRPr>
          </a:p>
        </p:txBody>
      </p:sp>
      <p:graphicFrame>
        <p:nvGraphicFramePr>
          <p:cNvPr id="7" name="Diagram 6"/>
          <p:cNvGraphicFramePr/>
          <p:nvPr>
            <p:extLst/>
          </p:nvPr>
        </p:nvGraphicFramePr>
        <p:xfrm>
          <a:off x="2673216" y="113114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Group 123"/>
          <p:cNvGrpSpPr>
            <a:grpSpLocks noChangeAspect="1"/>
          </p:cNvGrpSpPr>
          <p:nvPr/>
        </p:nvGrpSpPr>
        <p:grpSpPr bwMode="auto">
          <a:xfrm>
            <a:off x="9476874" y="1367343"/>
            <a:ext cx="2547859" cy="3636885"/>
            <a:chOff x="3418" y="1489"/>
            <a:chExt cx="999" cy="1426"/>
          </a:xfrm>
        </p:grpSpPr>
        <p:sp>
          <p:nvSpPr>
            <p:cNvPr id="11" name="AutoShape 122"/>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24"/>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Rectangle 125"/>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26"/>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27"/>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28"/>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129"/>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130"/>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31"/>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5"/>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36"/>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37"/>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extBox 1"/>
          <p:cNvSpPr txBox="1"/>
          <p:nvPr/>
        </p:nvSpPr>
        <p:spPr>
          <a:xfrm>
            <a:off x="4041495" y="3009354"/>
            <a:ext cx="533208" cy="615553"/>
          </a:xfrm>
          <a:prstGeom prst="rect">
            <a:avLst/>
          </a:prstGeom>
          <a:noFill/>
        </p:spPr>
        <p:txBody>
          <a:bodyPr wrap="square" lIns="0" tIns="0" rIns="0" bIns="0" rtlCol="0">
            <a:spAutoFit/>
          </a:bodyPr>
          <a:lstStyle/>
          <a:p>
            <a:pPr algn="ctr"/>
            <a:r>
              <a:rPr lang="en-US" sz="4000" b="1" dirty="0">
                <a:solidFill>
                  <a:srgbClr val="000000">
                    <a:lumMod val="50000"/>
                    <a:lumOff val="50000"/>
                  </a:srgbClr>
                </a:solidFill>
                <a:latin typeface="Segoe UI Light" pitchFamily="34" charset="0"/>
              </a:rPr>
              <a:t>or</a:t>
            </a:r>
          </a:p>
        </p:txBody>
      </p:sp>
      <p:sp>
        <p:nvSpPr>
          <p:cNvPr id="25" name="TextBox 24"/>
          <p:cNvSpPr txBox="1"/>
          <p:nvPr/>
        </p:nvSpPr>
        <p:spPr>
          <a:xfrm>
            <a:off x="8866965" y="3009354"/>
            <a:ext cx="533208" cy="677108"/>
          </a:xfrm>
          <a:prstGeom prst="rect">
            <a:avLst/>
          </a:prstGeom>
          <a:noFill/>
        </p:spPr>
        <p:txBody>
          <a:bodyPr wrap="square" lIns="0" tIns="0" rIns="0" bIns="0" rtlCol="0">
            <a:spAutoFit/>
          </a:bodyPr>
          <a:lstStyle/>
          <a:p>
            <a:pPr algn="ctr"/>
            <a:r>
              <a:rPr lang="en-US" sz="4400" b="1" dirty="0">
                <a:solidFill>
                  <a:srgbClr val="000000">
                    <a:lumMod val="50000"/>
                    <a:lumOff val="50000"/>
                  </a:srgbClr>
                </a:solidFill>
                <a:latin typeface="Segoe UI Light" pitchFamily="34" charset="0"/>
              </a:rPr>
              <a:t>=</a:t>
            </a:r>
          </a:p>
        </p:txBody>
      </p:sp>
    </p:spTree>
    <p:extLst>
      <p:ext uri="{BB962C8B-B14F-4D97-AF65-F5344CB8AC3E}">
        <p14:creationId xmlns:p14="http://schemas.microsoft.com/office/powerpoint/2010/main" val="251615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What about SharePoint Search?</a:t>
            </a:r>
            <a:endParaRPr lang="en-US" sz="4400" dirty="0">
              <a:solidFill>
                <a:schemeClr val="tx2"/>
              </a:solidFill>
            </a:endParaRPr>
          </a:p>
        </p:txBody>
      </p:sp>
      <p:sp>
        <p:nvSpPr>
          <p:cNvPr id="7" name="Text Placeholder 6"/>
          <p:cNvSpPr>
            <a:spLocks noGrp="1"/>
          </p:cNvSpPr>
          <p:nvPr>
            <p:ph type="body" sz="quarter" idx="10"/>
          </p:nvPr>
        </p:nvSpPr>
        <p:spPr>
          <a:xfrm>
            <a:off x="519248" y="1196340"/>
            <a:ext cx="11151917" cy="1495794"/>
          </a:xfrm>
        </p:spPr>
        <p:txBody>
          <a:bodyPr>
            <a:normAutofit lnSpcReduction="10000"/>
          </a:bodyPr>
          <a:lstStyle/>
          <a:p>
            <a:r>
              <a:rPr lang="en-US" sz="3600" dirty="0" smtClean="0"/>
              <a:t>SharePoint 2013 provides enterprise grade search functionality and an extensive connector eco-system for IW/Productivity scenarios</a:t>
            </a:r>
          </a:p>
        </p:txBody>
      </p:sp>
      <p:graphicFrame>
        <p:nvGraphicFramePr>
          <p:cNvPr id="8" name="Diagram 7"/>
          <p:cNvGraphicFramePr/>
          <p:nvPr>
            <p:extLst/>
          </p:nvPr>
        </p:nvGraphicFramePr>
        <p:xfrm>
          <a:off x="232229" y="3207657"/>
          <a:ext cx="11654971" cy="3526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61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a:solidFill>
                  <a:srgbClr val="505050"/>
                </a:solidFill>
              </a:rPr>
              <a:t>What are customers doing with </a:t>
            </a:r>
            <a:r>
              <a:rPr lang="en-US" sz="4400" dirty="0" smtClean="0">
                <a:solidFill>
                  <a:srgbClr val="505050"/>
                </a:solidFill>
              </a:rPr>
              <a:t>Azure Search?</a:t>
            </a:r>
            <a:endParaRPr lang="en-US" sz="4400" dirty="0">
              <a:solidFill>
                <a:srgbClr val="505050"/>
              </a:solidFill>
            </a:endParaRPr>
          </a:p>
        </p:txBody>
      </p:sp>
      <p:grpSp>
        <p:nvGrpSpPr>
          <p:cNvPr id="4" name="Group 2"/>
          <p:cNvGrpSpPr/>
          <p:nvPr/>
        </p:nvGrpSpPr>
        <p:grpSpPr>
          <a:xfrm>
            <a:off x="-1179" y="6512639"/>
            <a:ext cx="12192314" cy="353950"/>
            <a:chOff x="2577137" y="4571778"/>
            <a:chExt cx="9101124" cy="1390560"/>
          </a:xfrm>
        </p:grpSpPr>
        <p:sp>
          <p:nvSpPr>
            <p:cNvPr id="5"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pic>
        <p:nvPicPr>
          <p:cNvPr id="99" name="Picture 98"/>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494675" y="2534301"/>
            <a:ext cx="3232985" cy="1907561"/>
          </a:xfrm>
          <a:prstGeom prst="rect">
            <a:avLst/>
          </a:prstGeom>
          <a:ln>
            <a:noFill/>
          </a:ln>
          <a:extLst>
            <a:ext uri="{53640926-AAD7-44D8-BBD7-CCE9431645EC}">
              <a14:shadowObscured xmlns:a14="http://schemas.microsoft.com/office/drawing/2010/main"/>
            </a:ext>
          </a:extLst>
        </p:spPr>
      </p:pic>
      <p:sp>
        <p:nvSpPr>
          <p:cNvPr id="211" name="Rectangle 210"/>
          <p:cNvSpPr/>
          <p:nvPr/>
        </p:nvSpPr>
        <p:spPr>
          <a:xfrm>
            <a:off x="3788577" y="3344348"/>
            <a:ext cx="6947554" cy="1828305"/>
          </a:xfrm>
          <a:prstGeom prst="rect">
            <a:avLst/>
          </a:prstGeom>
          <a:solidFill>
            <a:sysClr val="window" lastClr="FFFFFF"/>
          </a:solidFill>
          <a:ln w="12700" cap="flat" cmpd="sng" algn="ctr">
            <a:solidFill>
              <a:srgbClr val="323232"/>
            </a:solidFill>
            <a:prstDash val="solid"/>
            <a:tailEnd type="stealth" w="lg" len="lg"/>
          </a:ln>
          <a:effectLst>
            <a:outerShdw blurRad="50800" dist="38100" dir="2700000" algn="tl" rotWithShape="0">
              <a:prstClr val="black">
                <a:alpha val="40000"/>
              </a:prstClr>
            </a:outerShdw>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2" name="Rectangle 211"/>
          <p:cNvSpPr/>
          <p:nvPr/>
        </p:nvSpPr>
        <p:spPr>
          <a:xfrm>
            <a:off x="3803391" y="3552076"/>
            <a:ext cx="6920875" cy="470473"/>
          </a:xfrm>
          <a:prstGeom prst="rect">
            <a:avLst/>
          </a:prstGeom>
          <a:solidFill>
            <a:sysClr val="window" lastClr="FFFFFF">
              <a:lumMod val="85000"/>
            </a:sysClr>
          </a:solidFill>
          <a:ln w="12700" cap="flat" cmpd="sng" algn="ctr">
            <a:no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E3DED1"/>
              </a:solidFill>
              <a:effectLst/>
              <a:uLnTx/>
              <a:uFillTx/>
              <a:latin typeface="Calibri"/>
              <a:ea typeface="+mn-ea"/>
              <a:cs typeface="+mn-cs"/>
            </a:endParaRPr>
          </a:p>
        </p:txBody>
      </p:sp>
      <p:sp>
        <p:nvSpPr>
          <p:cNvPr id="213" name="Rectangle 212"/>
          <p:cNvSpPr/>
          <p:nvPr/>
        </p:nvSpPr>
        <p:spPr>
          <a:xfrm>
            <a:off x="10736130" y="2247366"/>
            <a:ext cx="1218869" cy="1096982"/>
          </a:xfrm>
          <a:prstGeom prst="rect">
            <a:avLst/>
          </a:prstGeom>
          <a:solidFill>
            <a:srgbClr val="F07F09"/>
          </a:solidFill>
          <a:ln w="12700"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4" name="Rectangle 213"/>
          <p:cNvSpPr/>
          <p:nvPr/>
        </p:nvSpPr>
        <p:spPr>
          <a:xfrm>
            <a:off x="3788577" y="2247366"/>
            <a:ext cx="8166423" cy="1096982"/>
          </a:xfrm>
          <a:prstGeom prst="rect">
            <a:avLst/>
          </a:prstGeom>
          <a:noFill/>
          <a:ln w="28575"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5" name="Oval 214"/>
          <p:cNvSpPr/>
          <p:nvPr/>
        </p:nvSpPr>
        <p:spPr>
          <a:xfrm>
            <a:off x="11242458" y="2419741"/>
            <a:ext cx="487548" cy="487548"/>
          </a:xfrm>
          <a:prstGeom prst="ellipse">
            <a:avLst/>
          </a:prstGeom>
          <a:noFill/>
          <a:ln w="44450" cap="flat" cmpd="sng" algn="ctr">
            <a:solidFill>
              <a:srgbClr val="E3DED1"/>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cxnSp>
        <p:nvCxnSpPr>
          <p:cNvPr id="216" name="Straight Connector 215"/>
          <p:cNvCxnSpPr>
            <a:stCxn id="215" idx="3"/>
          </p:cNvCxnSpPr>
          <p:nvPr/>
        </p:nvCxnSpPr>
        <p:spPr>
          <a:xfrm flipH="1">
            <a:off x="10998685" y="2835888"/>
            <a:ext cx="315174" cy="315174"/>
          </a:xfrm>
          <a:prstGeom prst="line">
            <a:avLst/>
          </a:prstGeom>
          <a:noFill/>
          <a:ln w="44450" cap="flat" cmpd="sng" algn="ctr">
            <a:solidFill>
              <a:srgbClr val="E3DED1"/>
            </a:solidFill>
            <a:prstDash val="solid"/>
            <a:tailEnd type="none" w="lg" len="lg"/>
          </a:ln>
          <a:effectLst/>
        </p:spPr>
      </p:cxnSp>
      <p:sp>
        <p:nvSpPr>
          <p:cNvPr id="217" name="TextBox 7"/>
          <p:cNvSpPr txBox="1"/>
          <p:nvPr/>
        </p:nvSpPr>
        <p:spPr>
          <a:xfrm>
            <a:off x="3910463" y="2491141"/>
            <a:ext cx="1218883" cy="60943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p>
        </p:txBody>
      </p:sp>
      <p:grpSp>
        <p:nvGrpSpPr>
          <p:cNvPr id="218" name="Group 217"/>
          <p:cNvGrpSpPr/>
          <p:nvPr/>
        </p:nvGrpSpPr>
        <p:grpSpPr>
          <a:xfrm>
            <a:off x="3893699" y="3466233"/>
            <a:ext cx="2958813" cy="1117297"/>
            <a:chOff x="1267620" y="2388872"/>
            <a:chExt cx="2219688" cy="838192"/>
          </a:xfrm>
        </p:grpSpPr>
        <p:sp>
          <p:nvSpPr>
            <p:cNvPr id="223" name="TextBox 8"/>
            <p:cNvSpPr txBox="1"/>
            <p:nvPr/>
          </p:nvSpPr>
          <p:spPr>
            <a:xfrm>
              <a:off x="1267620" y="2388872"/>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heels</a:t>
              </a:r>
            </a:p>
          </p:txBody>
        </p:sp>
        <p:sp>
          <p:nvSpPr>
            <p:cNvPr id="224" name="TextBox 9"/>
            <p:cNvSpPr txBox="1"/>
            <p:nvPr/>
          </p:nvSpPr>
          <p:spPr>
            <a:xfrm>
              <a:off x="1280196" y="2769869"/>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tops</a:t>
              </a:r>
            </a:p>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arch</a:t>
              </a:r>
            </a:p>
          </p:txBody>
        </p:sp>
      </p:grpSp>
    </p:spTree>
    <p:extLst>
      <p:ext uri="{BB962C8B-B14F-4D97-AF65-F5344CB8AC3E}">
        <p14:creationId xmlns:p14="http://schemas.microsoft.com/office/powerpoint/2010/main" val="39157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Scenario Examples</a:t>
            </a:r>
          </a:p>
        </p:txBody>
      </p:sp>
      <p:grpSp>
        <p:nvGrpSpPr>
          <p:cNvPr id="5" name="Group 258"/>
          <p:cNvGrpSpPr>
            <a:grpSpLocks noChangeAspect="1"/>
          </p:cNvGrpSpPr>
          <p:nvPr/>
        </p:nvGrpSpPr>
        <p:grpSpPr bwMode="auto">
          <a:xfrm>
            <a:off x="9946281" y="-336176"/>
            <a:ext cx="2008341" cy="6930745"/>
            <a:chOff x="1593" y="1801"/>
            <a:chExt cx="612" cy="2112"/>
          </a:xfrm>
        </p:grpSpPr>
        <p:sp>
          <p:nvSpPr>
            <p:cNvPr id="6"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7" name="Rectangle 106"/>
          <p:cNvSpPr/>
          <p:nvPr/>
        </p:nvSpPr>
        <p:spPr>
          <a:xfrm>
            <a:off x="519248" y="1129977"/>
            <a:ext cx="6745152" cy="5632311"/>
          </a:xfrm>
          <a:prstGeom prst="rect">
            <a:avLst/>
          </a:prstGeom>
        </p:spPr>
        <p:txBody>
          <a:bodyPr wrap="square">
            <a:spAutoFit/>
          </a:bodyPr>
          <a:lstStyle/>
          <a:p>
            <a:r>
              <a:rPr lang="en-US" sz="2000" dirty="0" smtClean="0">
                <a:solidFill>
                  <a:prstClr val="black"/>
                </a:solidFill>
                <a:latin typeface="Segoe UI Light" panose="020B0502040204020203" pitchFamily="34" charset="0"/>
                <a:cs typeface="Segoe UI Light" panose="020B0502040204020203" pitchFamily="34" charset="0"/>
              </a:rPr>
              <a:t>Ecommerce</a:t>
            </a:r>
            <a:r>
              <a:rPr lang="en-US" sz="2000" dirty="0">
                <a:solidFill>
                  <a:prstClr val="black"/>
                </a:solidFill>
                <a:latin typeface="Segoe UI Light" panose="020B0502040204020203" pitchFamily="34" charset="0"/>
                <a:cs typeface="Segoe UI Light" panose="020B0502040204020203" pitchFamily="34" charset="0"/>
              </a:rPr>
              <a:t>, Online </a:t>
            </a:r>
            <a:r>
              <a:rPr lang="en-US" sz="2000" dirty="0" smtClean="0">
                <a:solidFill>
                  <a:prstClr val="black"/>
                </a:solidFill>
                <a:latin typeface="Segoe UI Light" panose="020B0502040204020203" pitchFamily="34" charset="0"/>
                <a:cs typeface="Segoe UI Light" panose="020B0502040204020203" pitchFamily="34" charset="0"/>
              </a:rPr>
              <a:t>retail</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“Major Online Retailer”</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Full product catalogue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Hundreds of queries per second</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Constant updates</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Seasonal ranking and scale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User generated content, social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“Consumer-facing photo sharing site”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Geo-spatial search</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volume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indexing rate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Line-of-business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a:solidFill>
                  <a:prstClr val="black"/>
                </a:solidFill>
                <a:latin typeface="Segoe UI Light" panose="020B0502040204020203" pitchFamily="34" charset="0"/>
                <a:cs typeface="Segoe UI Light" panose="020B0502040204020203" pitchFamily="34" charset="0"/>
              </a:rPr>
              <a:t>“Customer </a:t>
            </a:r>
            <a:r>
              <a:rPr lang="en-US" sz="2000" dirty="0" smtClean="0">
                <a:solidFill>
                  <a:prstClr val="black"/>
                </a:solidFill>
                <a:latin typeface="Segoe UI Light" panose="020B0502040204020203" pitchFamily="34" charset="0"/>
                <a:cs typeface="Segoe UI Light" panose="020B0502040204020203" pitchFamily="34" charset="0"/>
              </a:rPr>
              <a:t>relationship management </a:t>
            </a:r>
            <a:r>
              <a:rPr lang="en-US" sz="2000" dirty="0">
                <a:solidFill>
                  <a:prstClr val="black"/>
                </a:solidFill>
                <a:latin typeface="Segoe UI Light" panose="020B0502040204020203" pitchFamily="34" charset="0"/>
                <a:cs typeface="Segoe UI Light" panose="020B0502040204020203" pitchFamily="34" charset="0"/>
              </a:rPr>
              <a:t>application”</a:t>
            </a:r>
            <a:endParaRPr lang="en-US" sz="2000" dirty="0" smtClean="0">
              <a:solidFill>
                <a:prstClr val="black"/>
              </a:solidFill>
              <a:latin typeface="Segoe UI Light" panose="020B0502040204020203" pitchFamily="34" charset="0"/>
              <a:cs typeface="Segoe UI Light" panose="020B0502040204020203" pitchFamily="34" charset="0"/>
            </a:endParaRP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incoming indexing</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count</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Structured, heterogeneous data</a:t>
            </a:r>
            <a:endParaRPr lang="en-US" sz="2000" dirty="0">
              <a:solidFill>
                <a:prstClr val="black"/>
              </a:solidFill>
              <a:latin typeface="Segoe UI Light" panose="020B0502040204020203" pitchFamily="34" charset="0"/>
              <a:cs typeface="Segoe UI Light" panose="020B0502040204020203" pitchFamily="34" charset="0"/>
            </a:endParaRPr>
          </a:p>
        </p:txBody>
      </p:sp>
      <p:pic>
        <p:nvPicPr>
          <p:cNvPr id="106" name="Picture 105"/>
          <p:cNvPicPr/>
          <p:nvPr/>
        </p:nvPicPr>
        <p:blipFill rotWithShape="1">
          <a:blip r:embed="rId2" cstate="print">
            <a:extLst>
              <a:ext uri="{28A0092B-C50C-407E-A947-70E740481C1C}">
                <a14:useLocalDpi xmlns:a14="http://schemas.microsoft.com/office/drawing/2010/main" val="0"/>
              </a:ext>
            </a:extLst>
          </a:blip>
          <a:srcRect l="23222" t="21119" r="23655" b="23578"/>
          <a:stretch/>
        </p:blipFill>
        <p:spPr bwMode="auto">
          <a:xfrm>
            <a:off x="6385955" y="2339930"/>
            <a:ext cx="2812192" cy="152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018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defTabSz="914363"/>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ea typeface="+mn-ea"/>
                <a:cs typeface="Arial" charset="0"/>
              </a:rPr>
              <a:t>Experience Walk Through</a:t>
            </a: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Initial service provisioning in Azure portal</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83681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Using APIs for creating and populating indexes</a:t>
            </a:r>
          </a:p>
        </p:txBody>
      </p:sp>
    </p:spTree>
    <p:extLst>
      <p:ext uri="{BB962C8B-B14F-4D97-AF65-F5344CB8AC3E}">
        <p14:creationId xmlns:p14="http://schemas.microsoft.com/office/powerpoint/2010/main" val="36443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Defining Indexes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A search service can contain one or more indexes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An index is a container of documents and the scope for queries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Index definitions include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Fields, including their data types and search capabilities to enable</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E.g. searchable, filterable, sortable, </a:t>
            </a:r>
            <a:r>
              <a:rPr lang="en-US" dirty="0" err="1" smtClean="0">
                <a:latin typeface="Segoe UI Light" panose="020B0502040204020203" pitchFamily="34" charset="0"/>
                <a:cs typeface="Segoe UI Light" panose="020B0502040204020203" pitchFamily="34" charset="0"/>
              </a:rPr>
              <a:t>facetable</a:t>
            </a:r>
            <a:r>
              <a:rPr lang="en-US" dirty="0" smtClean="0">
                <a:latin typeface="Segoe UI Light" panose="020B0502040204020203" pitchFamily="34" charset="0"/>
                <a:cs typeface="Segoe UI Light" panose="020B0502040204020203" pitchFamily="34" charset="0"/>
              </a:rPr>
              <a:t>, source for suggestions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Access options (e.g. CORS)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Zero or more scoring profiles</a:t>
            </a:r>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591300" y="1690688"/>
            <a:ext cx="5496790"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"name": "trails",</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"fields": [</a:t>
            </a:r>
          </a:p>
          <a:p>
            <a:r>
              <a:rPr lang="en-US" sz="1200" dirty="0">
                <a:solidFill>
                  <a:prstClr val="black"/>
                </a:solidFill>
                <a:latin typeface="Consolas" panose="020B0609020204030204" pitchFamily="49" charset="0"/>
                <a:cs typeface="Consolas" panose="020B0609020204030204" pitchFamily="49" charset="0"/>
              </a:rPr>
              <a:t>    { "name": "name",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endParaRPr lang="en-US" sz="1200" dirty="0" smtClean="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"filterable": false },</a:t>
            </a:r>
          </a:p>
          <a:p>
            <a:r>
              <a:rPr lang="en-US" sz="1200" dirty="0">
                <a:solidFill>
                  <a:prstClr val="black"/>
                </a:solidFill>
                <a:latin typeface="Consolas" panose="020B0609020204030204" pitchFamily="49" charset="0"/>
                <a:cs typeface="Consolas" panose="020B0609020204030204" pitchFamily="49" charset="0"/>
              </a:rPr>
              <a:t>    { "name": "class",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smtClean="0">
                <a:solidFill>
                  <a:prstClr val="black"/>
                </a:solidFill>
                <a:latin typeface="Consolas" panose="020B0609020204030204" pitchFamily="49" charset="0"/>
                <a:cs typeface="Consolas" panose="020B0609020204030204" pitchFamily="49" charset="0"/>
              </a:rPr>
              <a:t>"tags", </a:t>
            </a:r>
            <a:r>
              <a:rPr lang="en-US" sz="1200" dirty="0">
                <a:solidFill>
                  <a:prstClr val="black"/>
                </a:solidFill>
                <a:latin typeface="Consolas" panose="020B0609020204030204" pitchFamily="49" charset="0"/>
                <a:cs typeface="Consolas" panose="020B0609020204030204" pitchFamily="49" charset="0"/>
              </a:rPr>
              <a:t>"type": </a:t>
            </a:r>
            <a:r>
              <a:rPr lang="en-US" sz="1200" dirty="0" smtClean="0">
                <a:solidFill>
                  <a:prstClr val="black"/>
                </a:solidFill>
                <a:latin typeface="Consolas" panose="020B0609020204030204" pitchFamily="49" charset="0"/>
                <a:cs typeface="Consolas" panose="020B0609020204030204" pitchFamily="49" charset="0"/>
              </a:rPr>
              <a:t>“Collection(</a:t>
            </a:r>
            <a:r>
              <a:rPr lang="en-US" sz="1200" dirty="0" err="1" smtClean="0">
                <a:solidFill>
                  <a:prstClr val="black"/>
                </a:solidFill>
                <a:latin typeface="Consolas" panose="020B0609020204030204" pitchFamily="49" charset="0"/>
                <a:cs typeface="Consolas" panose="020B0609020204030204" pitchFamily="49" charset="0"/>
              </a:rPr>
              <a:t>Edm.String</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a:t>
            </a:r>
            <a:r>
              <a:rPr lang="en-US" sz="1200" dirty="0" smtClean="0">
                <a:solidFill>
                  <a:prstClr val="black"/>
                </a:solidFill>
                <a:latin typeface="Consolas" panose="020B0609020204030204" pitchFamily="49" charset="0"/>
                <a:cs typeface="Consolas" panose="020B0609020204030204" pitchFamily="49" charset="0"/>
              </a:rPr>
              <a:t>“</a:t>
            </a:r>
            <a:r>
              <a:rPr lang="en-US" sz="1200" dirty="0" err="1" smtClean="0">
                <a:solidFill>
                  <a:prstClr val="black"/>
                </a:solidFill>
                <a:latin typeface="Consolas" panose="020B0609020204030204" pitchFamily="49" charset="0"/>
                <a:cs typeface="Consolas" panose="020B0609020204030204" pitchFamily="49" charset="0"/>
              </a:rPr>
              <a:t>facetable</a:t>
            </a:r>
            <a:r>
              <a:rPr lang="en-US" sz="1200" dirty="0" smtClean="0">
                <a:solidFill>
                  <a:prstClr val="black"/>
                </a:solidFill>
                <a:latin typeface="Consolas" panose="020B0609020204030204" pitchFamily="49" charset="0"/>
                <a:cs typeface="Consolas" panose="020B0609020204030204" pitchFamily="49" charset="0"/>
              </a:rPr>
              <a:t>": true </a:t>
            </a:r>
            <a:r>
              <a:rPr lang="en-US" sz="1200" dirty="0">
                <a:solidFill>
                  <a:prstClr val="black"/>
                </a:solidFill>
                <a:latin typeface="Consolas" panose="020B0609020204030204" pitchFamily="49" charset="0"/>
                <a:cs typeface="Consolas" panose="020B0609020204030204" pitchFamily="49" charset="0"/>
              </a:rPr>
              <a: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 "name": "location", "type": "</a:t>
            </a:r>
            <a:r>
              <a:rPr lang="en-US" sz="1200" dirty="0" err="1" smtClean="0">
                <a:solidFill>
                  <a:prstClr val="black"/>
                </a:solidFill>
                <a:latin typeface="Consolas" panose="020B0609020204030204" pitchFamily="49" charset="0"/>
                <a:cs typeface="Consolas" panose="020B0609020204030204" pitchFamily="49" charset="0"/>
              </a:rPr>
              <a:t>Edm.GeographyPoint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"elevation", "type": "Edm.Int32"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searchable": false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"type": "</a:t>
            </a:r>
            <a:r>
              <a:rPr lang="en-US" sz="1200" dirty="0" err="1">
                <a:solidFill>
                  <a:prstClr val="black"/>
                </a:solidFill>
                <a:latin typeface="Consolas" panose="020B0609020204030204" pitchFamily="49" charset="0"/>
                <a:cs typeface="Consolas" panose="020B0609020204030204" pitchFamily="49" charset="0"/>
              </a:rPr>
              <a:t>Edm.DateTime</a:t>
            </a:r>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"rating", "type": "Edm.Int32"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corsOptions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allowedOrigins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a:t>
            </a:r>
            <a:endParaRPr lang="en-US" sz="12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777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Indexing Data</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55000" lnSpcReduction="20000"/>
          </a:bodyPr>
          <a:lstStyle/>
          <a:p>
            <a:pPr marL="0" indent="0">
              <a:buNone/>
            </a:pPr>
            <a:r>
              <a:rPr lang="en-US" dirty="0" smtClean="0">
                <a:latin typeface="Segoe UI Light" panose="020B0502040204020203" pitchFamily="34" charset="0"/>
                <a:cs typeface="Segoe UI Light" panose="020B0502040204020203" pitchFamily="34" charset="0"/>
              </a:rPr>
              <a:t>Data is loaded into the index using the indexing API</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Can be done in batches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Up to 1000 operations per batch</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Mix of </a:t>
            </a:r>
            <a:r>
              <a:rPr lang="en-US" dirty="0" err="1" smtClean="0">
                <a:latin typeface="Segoe UI Light" panose="020B0502040204020203" pitchFamily="34" charset="0"/>
                <a:cs typeface="Segoe UI Light" panose="020B0502040204020203" pitchFamily="34" charset="0"/>
              </a:rPr>
              <a:t>upserts</a:t>
            </a:r>
            <a:r>
              <a:rPr lang="en-US" dirty="0" smtClean="0">
                <a:latin typeface="Segoe UI Light" panose="020B0502040204020203" pitchFamily="34" charset="0"/>
                <a:cs typeface="Segoe UI Light" panose="020B0502040204020203" pitchFamily="34" charset="0"/>
              </a:rPr>
              <a:t>, merges, deletes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Changes to indexes reflected in near-real time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5-30 seconds typical index-to-searchable latency</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1690688"/>
            <a:ext cx="5496790" cy="489364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/indexes/trails/index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"items":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"action": "upload",</a:t>
            </a:r>
          </a:p>
          <a:p>
            <a:r>
              <a:rPr lang="en-US" sz="1200" dirty="0">
                <a:solidFill>
                  <a:prstClr val="black"/>
                </a:solidFill>
                <a:latin typeface="Consolas" panose="020B0609020204030204" pitchFamily="49" charset="0"/>
                <a:cs typeface="Consolas" panose="020B0609020204030204" pitchFamily="49" charset="0"/>
              </a:rPr>
              <a:t>          "key": "1502914",</a:t>
            </a:r>
          </a:p>
          <a:p>
            <a:r>
              <a:rPr lang="en-US" sz="1200" dirty="0">
                <a:solidFill>
                  <a:prstClr val="black"/>
                </a:solidFill>
                <a:latin typeface="Consolas" panose="020B0609020204030204" pitchFamily="49" charset="0"/>
                <a:cs typeface="Consolas" panose="020B0609020204030204" pitchFamily="49" charset="0"/>
              </a:rPr>
              <a:t>          "data": {</a:t>
            </a:r>
          </a:p>
          <a:p>
            <a:r>
              <a:rPr lang="en-US" sz="1200" dirty="0">
                <a:solidFill>
                  <a:prstClr val="black"/>
                </a:solidFill>
                <a:latin typeface="Consolas" panose="020B0609020204030204" pitchFamily="49" charset="0"/>
                <a:cs typeface="Consolas" panose="020B0609020204030204" pitchFamily="49" charset="0"/>
              </a:rPr>
              <a:t>            "name": "Penny Creek",</a:t>
            </a:r>
          </a:p>
          <a:p>
            <a:r>
              <a:rPr lang="en-US" sz="1200" dirty="0">
                <a:solidFill>
                  <a:prstClr val="black"/>
                </a:solidFill>
                <a:latin typeface="Consolas" panose="020B0609020204030204" pitchFamily="49" charset="0"/>
                <a:cs typeface="Consolas" panose="020B0609020204030204" pitchFamily="49" charset="0"/>
              </a:rPr>
              <a:t>            "class": "Stream",</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"tags": ["Easy", "Scenic"],</a:t>
            </a:r>
          </a:p>
          <a:p>
            <a:r>
              <a:rPr lang="en-US" sz="1200" dirty="0" smtClean="0">
                <a:solidFill>
                  <a:prstClr val="black"/>
                </a:solidFill>
                <a:latin typeface="Consolas" panose="020B0609020204030204" pitchFamily="49" charset="0"/>
                <a:cs typeface="Consolas" panose="020B0609020204030204" pitchFamily="49" charset="0"/>
              </a:rPr>
              <a:t>            "location":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"type": "Point",</a:t>
            </a:r>
          </a:p>
          <a:p>
            <a:r>
              <a:rPr lang="en-US" sz="1200" dirty="0">
                <a:solidFill>
                  <a:prstClr val="black"/>
                </a:solidFill>
                <a:latin typeface="Consolas" panose="020B0609020204030204" pitchFamily="49" charset="0"/>
                <a:cs typeface="Consolas" panose="020B0609020204030204" pitchFamily="49" charset="0"/>
              </a:rPr>
              <a:t>              "coordinates": [</a:t>
            </a:r>
          </a:p>
          <a:p>
            <a:r>
              <a:rPr lang="en-US" sz="1200" dirty="0">
                <a:solidFill>
                  <a:prstClr val="black"/>
                </a:solidFill>
                <a:latin typeface="Consolas" panose="020B0609020204030204" pitchFamily="49" charset="0"/>
                <a:cs typeface="Consolas" panose="020B0609020204030204" pitchFamily="49" charset="0"/>
              </a:rPr>
              <a:t>                -123.5357095,</a:t>
            </a:r>
          </a:p>
          <a:p>
            <a:r>
              <a:rPr lang="en-US" sz="1200" dirty="0">
                <a:solidFill>
                  <a:prstClr val="black"/>
                </a:solidFill>
                <a:latin typeface="Consolas" panose="020B0609020204030204" pitchFamily="49" charset="0"/>
                <a:cs typeface="Consolas" panose="020B0609020204030204" pitchFamily="49" charset="0"/>
              </a:rPr>
              <a:t>                46.5526032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"elevation": 61,</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"1992-12-31T01:00:00Z",</a:t>
            </a:r>
          </a:p>
          <a:p>
            <a:r>
              <a:rPr lang="en-US" sz="1200" dirty="0">
                <a:solidFill>
                  <a:prstClr val="black"/>
                </a:solidFill>
                <a:latin typeface="Consolas" panose="020B0609020204030204" pitchFamily="49" charset="0"/>
                <a:cs typeface="Consolas" panose="020B0609020204030204" pitchFamily="49" charset="0"/>
              </a:rPr>
              <a:t>            "rating": 1</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 … }, { … }</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933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Searching</a:t>
            </a:r>
          </a:p>
        </p:txBody>
      </p:sp>
    </p:spTree>
    <p:extLst>
      <p:ext uri="{BB962C8B-B14F-4D97-AF65-F5344CB8AC3E}">
        <p14:creationId xmlns:p14="http://schemas.microsoft.com/office/powerpoint/2010/main" val="299736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924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897293"/>
          </a:xfrm>
        </p:spPr>
        <p:txBody>
          <a:bodyPr>
            <a:normAutofit fontScale="92500" lnSpcReduction="20000"/>
          </a:bodyPr>
          <a:lstStyle/>
          <a:p>
            <a:pPr marL="0" indent="0">
              <a:buNone/>
            </a:pPr>
            <a:r>
              <a:rPr lang="en-US" dirty="0" smtClean="0">
                <a:latin typeface="Segoe UI Light" panose="020B0502040204020203" pitchFamily="34" charset="0"/>
                <a:cs typeface="Segoe UI Light" panose="020B0502040204020203" pitchFamily="34" charset="0"/>
              </a:rPr>
              <a:t>Search API takes options in URLs and returns JSON results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Simple keyword search:</a:t>
            </a:r>
          </a:p>
          <a:p>
            <a:pPr marL="0" indent="0">
              <a:buNone/>
            </a:pPr>
            <a:r>
              <a:rPr lang="en-US" sz="2000" dirty="0" smtClean="0">
                <a:latin typeface="Segoe UI Light" panose="020B0502040204020203" pitchFamily="34" charset="0"/>
                <a:cs typeface="Segoe UI Light" panose="020B0502040204020203" pitchFamily="34" charset="0"/>
              </a:rPr>
              <a:t>http://.../indexes/trails/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creek</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Using prefix and phrase search:</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eas</a:t>
            </a:r>
            <a:r>
              <a:rPr lang="en-US" sz="2000" dirty="0" smtClean="0">
                <a:latin typeface="Segoe UI Light" panose="020B0502040204020203" pitchFamily="34" charset="0"/>
                <a:cs typeface="Segoe UI Light" panose="020B0502040204020203" pitchFamily="34" charset="0"/>
              </a:rPr>
              <a:t>* "rattlesnake creek"</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Search combined with structured filter and projection:</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a:t>
            </a:r>
            <a:r>
              <a:rPr lang="en-US" sz="2000" dirty="0" smtClean="0">
                <a:latin typeface="Segoe UI Light" panose="020B0502040204020203" pitchFamily="34" charset="0"/>
                <a:cs typeface="Segoe UI Light" panose="020B0502040204020203" pitchFamily="34" charset="0"/>
              </a:rPr>
              <a:t>creek“&amp;$filter=class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‘Trail‘ or 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'Lake‘&amp;$select=</a:t>
            </a:r>
            <a:r>
              <a:rPr lang="en-US" sz="2000" dirty="0" err="1" smtClean="0">
                <a:latin typeface="Segoe UI Light" panose="020B0502040204020203" pitchFamily="34" charset="0"/>
                <a:cs typeface="Segoe UI Light" panose="020B0502040204020203" pitchFamily="34" charset="0"/>
              </a:rPr>
              <a:t>name,location,rating</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69003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 (continued)</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4"/>
            <a:ext cx="11353801" cy="4897293"/>
          </a:xfrm>
        </p:spPr>
        <p:txBody>
          <a:bodyPr>
            <a:noAutofit/>
          </a:bodyPr>
          <a:lstStyle/>
          <a:p>
            <a:pPr marL="0" indent="0">
              <a:buNone/>
            </a:pPr>
            <a:r>
              <a:rPr lang="en-US" sz="2000" dirty="0" smtClean="0">
                <a:latin typeface="Segoe UI Light" panose="020B0502040204020203" pitchFamily="34" charset="0"/>
                <a:cs typeface="Segoe UI Light" panose="020B0502040204020203" pitchFamily="34" charset="0"/>
              </a:rPr>
              <a:t>Search combined with distance-based filter (locations under 10 KM from reference point):</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creek“&amp;$</a:t>
            </a:r>
            <a:r>
              <a:rPr lang="en-US" sz="2000" dirty="0" smtClean="0">
                <a:latin typeface="Segoe UI Light" panose="020B0502040204020203" pitchFamily="34" charset="0"/>
                <a:cs typeface="Segoe UI Light" panose="020B0502040204020203" pitchFamily="34" charset="0"/>
              </a:rPr>
              <a:t>filter=</a:t>
            </a:r>
            <a:r>
              <a:rPr lang="fr-FR" sz="2000" dirty="0" err="1">
                <a:latin typeface="Segoe UI Light" panose="020B0502040204020203" pitchFamily="34" charset="0"/>
                <a:cs typeface="Segoe UI Light" panose="020B0502040204020203" pitchFamily="34" charset="0"/>
              </a:rPr>
              <a:t>geo.distance</a:t>
            </a:r>
            <a:r>
              <a:rPr lang="fr-FR" sz="2000" dirty="0">
                <a:latin typeface="Segoe UI Light" panose="020B0502040204020203" pitchFamily="34" charset="0"/>
                <a:cs typeface="Segoe UI Light" panose="020B0502040204020203" pitchFamily="34" charset="0"/>
              </a:rPr>
              <a:t>(location, </a:t>
            </a:r>
            <a:r>
              <a:rPr lang="fr-FR" sz="2000" dirty="0" err="1">
                <a:latin typeface="Segoe UI Light" panose="020B0502040204020203" pitchFamily="34" charset="0"/>
                <a:cs typeface="Segoe UI Light" panose="020B0502040204020203" pitchFamily="34" charset="0"/>
              </a:rPr>
              <a:t>geography'POINT</a:t>
            </a:r>
            <a:r>
              <a:rPr lang="fr-FR" sz="2000" dirty="0">
                <a:latin typeface="Segoe UI Light" panose="020B0502040204020203" pitchFamily="34" charset="0"/>
                <a:cs typeface="Segoe UI Light" panose="020B0502040204020203" pitchFamily="34" charset="0"/>
              </a:rPr>
              <a:t>(-122.131577 47.678581)') le 10</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Enable hit-highlighting, faceting:</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creek&amp;highlight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name,tags&amp;facet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rating,sort:value</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Use a scoring profile</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creek&amp;scoringProfile</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holidaysSeasson</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87110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Controlling Relevance</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Scoring profiles capture relevance without mixing it with queries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 profile is made of one or more scoring functions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Can also include field weights</a:t>
            </a:r>
          </a:p>
          <a:p>
            <a:pPr lvl="1">
              <a:buFont typeface="Wingdings" panose="05000000000000000000" pitchFamily="2" charset="2"/>
              <a:buChar char="§"/>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Scoring functions for most typical requirements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Magnitude, freshness, distance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An interpolation mode can be selected for each usage of each function</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Final score factors in text statistics, field weights and functions</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506127"/>
            <a:ext cx="5496790" cy="6186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scoringProfiles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"name": "</a:t>
            </a:r>
            <a:r>
              <a:rPr lang="en-US" sz="1200" dirty="0" err="1">
                <a:solidFill>
                  <a:prstClr val="black"/>
                </a:solidFill>
                <a:latin typeface="Consolas" panose="020B0609020204030204" pitchFamily="49" charset="0"/>
                <a:cs typeface="Consolas" panose="020B0609020204030204" pitchFamily="49" charset="0"/>
              </a:rPr>
              <a:t>sp</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"text": {</a:t>
            </a:r>
          </a:p>
          <a:p>
            <a:r>
              <a:rPr lang="en-US" sz="1200" dirty="0">
                <a:solidFill>
                  <a:prstClr val="black"/>
                </a:solidFill>
                <a:latin typeface="Consolas" panose="020B0609020204030204" pitchFamily="49" charset="0"/>
                <a:cs typeface="Consolas" panose="020B0609020204030204" pitchFamily="49" charset="0"/>
              </a:rPr>
              <a:t>            "weights": {</a:t>
            </a:r>
          </a:p>
          <a:p>
            <a:r>
              <a:rPr lang="en-US" sz="1200" dirty="0">
                <a:solidFill>
                  <a:prstClr val="black"/>
                </a:solidFill>
                <a:latin typeface="Consolas" panose="020B0609020204030204" pitchFamily="49" charset="0"/>
                <a:cs typeface="Consolas" panose="020B0609020204030204" pitchFamily="49" charset="0"/>
              </a:rPr>
              <a:t>                "county": 2</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"class": 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"functions":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"magnitude",</a:t>
            </a:r>
          </a:p>
          <a:p>
            <a:r>
              <a:rPr lang="en-US" sz="1200" dirty="0">
                <a:solidFill>
                  <a:prstClr val="black"/>
                </a:solidFill>
                <a:latin typeface="Consolas" panose="020B0609020204030204" pitchFamily="49" charset="0"/>
                <a:cs typeface="Consolas" panose="020B0609020204030204" pitchFamily="49" charset="0"/>
              </a:rPr>
              <a:t>                "boost": 3,</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"rating",</a:t>
            </a:r>
          </a:p>
          <a:p>
            <a:r>
              <a:rPr lang="en-US" sz="1200" dirty="0">
                <a:solidFill>
                  <a:prstClr val="black"/>
                </a:solidFill>
                <a:latin typeface="Consolas" panose="020B0609020204030204" pitchFamily="49" charset="0"/>
                <a:cs typeface="Consolas" panose="020B0609020204030204" pitchFamily="49" charset="0"/>
              </a:rPr>
              <a:t>                "interpolation": "linear",</a:t>
            </a:r>
          </a:p>
          <a:p>
            <a:r>
              <a:rPr lang="en-US" sz="1200" dirty="0">
                <a:solidFill>
                  <a:prstClr val="black"/>
                </a:solidFill>
                <a:latin typeface="Consolas" panose="020B0609020204030204" pitchFamily="49" charset="0"/>
                <a:cs typeface="Consolas" panose="020B0609020204030204" pitchFamily="49" charset="0"/>
              </a:rPr>
              <a:t>                "magnitude":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boostingRangeStart</a:t>
            </a:r>
            <a:r>
              <a:rPr lang="en-US" sz="1200" dirty="0">
                <a:solidFill>
                  <a:prstClr val="black"/>
                </a:solidFill>
                <a:latin typeface="Consolas" panose="020B0609020204030204" pitchFamily="49" charset="0"/>
                <a:cs typeface="Consolas" panose="020B0609020204030204" pitchFamily="49" charset="0"/>
              </a:rPr>
              <a:t>": 1,</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boostingRangeEnd</a:t>
            </a:r>
            <a:r>
              <a:rPr lang="en-US" sz="1200" dirty="0">
                <a:solidFill>
                  <a:prstClr val="black"/>
                </a:solidFill>
                <a:latin typeface="Consolas" panose="020B0609020204030204" pitchFamily="49" charset="0"/>
                <a:cs typeface="Consolas" panose="020B0609020204030204" pitchFamily="49" charset="0"/>
              </a:rPr>
              <a:t>": 5</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"distance",</a:t>
            </a:r>
          </a:p>
          <a:p>
            <a:r>
              <a:rPr lang="en-US" sz="1200" dirty="0">
                <a:solidFill>
                  <a:prstClr val="black"/>
                </a:solidFill>
                <a:latin typeface="Consolas" panose="020B0609020204030204" pitchFamily="49" charset="0"/>
                <a:cs typeface="Consolas" panose="020B0609020204030204" pitchFamily="49" charset="0"/>
              </a:rPr>
              <a:t>                "boost": 15,</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"location",</a:t>
            </a:r>
          </a:p>
          <a:p>
            <a:r>
              <a:rPr lang="en-US" sz="1200" dirty="0">
                <a:solidFill>
                  <a:prstClr val="black"/>
                </a:solidFill>
                <a:latin typeface="Consolas" panose="020B0609020204030204" pitchFamily="49" charset="0"/>
                <a:cs typeface="Consolas" panose="020B0609020204030204" pitchFamily="49" charset="0"/>
              </a:rPr>
              <a:t>                "interpolation": "quadratic",</a:t>
            </a:r>
          </a:p>
          <a:p>
            <a:r>
              <a:rPr lang="en-US" sz="1200" dirty="0">
                <a:solidFill>
                  <a:prstClr val="black"/>
                </a:solidFill>
                <a:latin typeface="Consolas" panose="020B0609020204030204" pitchFamily="49" charset="0"/>
                <a:cs typeface="Consolas" panose="020B0609020204030204" pitchFamily="49" charset="0"/>
              </a:rPr>
              <a:t>                "distance":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referencePointParameter</a:t>
            </a:r>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loc</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boostingDistance</a:t>
            </a:r>
            <a:r>
              <a:rPr lang="en-US" sz="1200" dirty="0">
                <a:solidFill>
                  <a:prstClr val="black"/>
                </a:solidFill>
                <a:latin typeface="Consolas" panose="020B0609020204030204" pitchFamily="49" charset="0"/>
                <a:cs typeface="Consolas" panose="020B0609020204030204" pitchFamily="49" charset="0"/>
              </a:rPr>
              <a:t>": 250</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02272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3"/>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09335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a:t>
            </a:r>
            <a:r>
              <a:rPr lang="en-US" dirty="0" smtClean="0">
                <a:gradFill>
                  <a:gsLst>
                    <a:gs pos="0">
                      <a:srgbClr val="FFFFFF"/>
                    </a:gs>
                    <a:gs pos="100000">
                      <a:srgbClr val="FFFFFF"/>
                    </a:gs>
                  </a:gsLst>
                  <a:lin ang="5400000" scaled="1"/>
                </a:gradFill>
              </a:rPr>
              <a:t>consistency</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Elastic scale</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DocumentDB Overview</a:t>
            </a:r>
            <a:endParaRPr lang="en-US" sz="4400" dirty="0">
              <a:solidFill>
                <a:schemeClr val="tx2"/>
              </a:solidFill>
            </a:endParaRP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a:t>
            </a:r>
            <a:r>
              <a:rPr lang="en-US" dirty="0" smtClean="0">
                <a:gradFill>
                  <a:gsLst>
                    <a:gs pos="0">
                      <a:srgbClr val="FFFFFF"/>
                    </a:gs>
                    <a:gs pos="100000">
                      <a:srgbClr val="FFFFFF"/>
                    </a:gs>
                  </a:gsLst>
                  <a:lin ang="5400000" scaled="1"/>
                </a:gradFill>
              </a:rPr>
              <a:t>uery schema-free data with no secondary indices</a:t>
            </a:r>
            <a:endParaRPr lang="en-US" dirty="0">
              <a:gradFill>
                <a:gsLst>
                  <a:gs pos="0">
                    <a:srgbClr val="FFFFFF"/>
                  </a:gs>
                  <a:gs pos="100000">
                    <a:srgbClr val="FFFFFF"/>
                  </a:gs>
                </a:gsLst>
                <a:lin ang="5400000" scaled="1"/>
              </a:gradFill>
            </a:endParaRPr>
          </a:p>
          <a:p>
            <a:r>
              <a:rPr lang="en-US" dirty="0">
                <a:gradFill>
                  <a:gsLst>
                    <a:gs pos="0">
                      <a:srgbClr val="FFFFFF"/>
                    </a:gs>
                    <a:gs pos="100000">
                      <a:srgbClr val="FFFFFF"/>
                    </a:gs>
                  </a:gsLst>
                  <a:lin ang="5400000" scaled="1"/>
                </a:gradFill>
              </a:rPr>
              <a:t>Native </a:t>
            </a:r>
            <a:r>
              <a:rPr lang="en-US" dirty="0" smtClean="0">
                <a:gradFill>
                  <a:gsLst>
                    <a:gs pos="0">
                      <a:srgbClr val="FFFFFF"/>
                    </a:gs>
                    <a:gs pos="100000">
                      <a:srgbClr val="FFFFFF"/>
                    </a:gs>
                  </a:gsLst>
                  <a:lin ang="5400000" scaled="1"/>
                </a:gradFill>
              </a:rPr>
              <a:t>JavaScript transactional </a:t>
            </a:r>
            <a:r>
              <a:rPr lang="en-US" dirty="0">
                <a:gradFill>
                  <a:gsLst>
                    <a:gs pos="0">
                      <a:srgbClr val="FFFFFF"/>
                    </a:gs>
                    <a:gs pos="100000">
                      <a:srgbClr val="FFFFFF"/>
                    </a:gs>
                  </a:gsLst>
                  <a:lin ang="5400000" scaled="1"/>
                </a:gradFill>
              </a:rPr>
              <a:t>processing</a:t>
            </a:r>
          </a:p>
          <a:p>
            <a:r>
              <a:rPr lang="en-US" dirty="0" smtClean="0">
                <a:gradFill>
                  <a:gsLst>
                    <a:gs pos="0">
                      <a:srgbClr val="FFFFFF"/>
                    </a:gs>
                    <a:gs pos="100000">
                      <a:srgbClr val="FFFFFF"/>
                    </a:gs>
                  </a:gsLst>
                  <a:lin ang="5400000" scaled="1"/>
                </a:gradFill>
              </a:rPr>
              <a:t>Familiar SQL-based query language</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a:t>
            </a:r>
            <a:r>
              <a:rPr lang="en-US" sz="1200" dirty="0" smtClean="0">
                <a:gradFill>
                  <a:gsLst>
                    <a:gs pos="0">
                      <a:srgbClr val="FFFFFF"/>
                    </a:gs>
                    <a:gs pos="100000">
                      <a:srgbClr val="FFFFFF"/>
                    </a:gs>
                  </a:gsLst>
                  <a:lin ang="5400000" scaled="1"/>
                </a:gradFill>
              </a:rPr>
              <a:t>tools – REST, JSON, JavaScript</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Easy to start and </a:t>
            </a:r>
            <a:r>
              <a:rPr lang="en-US" sz="1200" dirty="0" smtClean="0">
                <a:gradFill>
                  <a:gsLst>
                    <a:gs pos="0">
                      <a:srgbClr val="FFFFFF"/>
                    </a:gs>
                    <a:gs pos="100000">
                      <a:srgbClr val="FFFFFF"/>
                    </a:gs>
                  </a:gsLst>
                  <a:lin ang="5400000" scaled="1"/>
                </a:gradFill>
              </a:rPr>
              <a:t>fully-managed</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H2 FY15</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086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3123679143"/>
      </p:ext>
    </p:extLst>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19609696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3882737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5055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45812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885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17134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3"/>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239947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6173701" y="4169627"/>
            <a:ext cx="5493771" cy="1945464"/>
            <a:chOff x="6172143" y="4169925"/>
            <a:chExt cx="5495981" cy="1946247"/>
          </a:xfrm>
        </p:grpSpPr>
        <p:sp>
          <p:nvSpPr>
            <p:cNvPr id="53" name="Rectangle 52"/>
            <p:cNvSpPr/>
            <p:nvPr>
              <p:custDataLst>
                <p:tags r:id="rId3"/>
              </p:custDataLst>
            </p:nvPr>
          </p:nvSpPr>
          <p:spPr bwMode="auto">
            <a:xfrm>
              <a:off x="6172143" y="4169925"/>
              <a:ext cx="5495981" cy="1946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0" tIns="182806" rIns="274210" bIns="45699" numCol="1" spcCol="0" rtlCol="0" fromWordArt="0" anchor="t" anchorCtr="0" forceAA="0" compatLnSpc="1">
              <a:prstTxWarp prst="textNoShape">
                <a:avLst/>
              </a:prstTxWarp>
              <a:noAutofit/>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Our weather model and resulting data sets should be accessible to universities and other institutions.</a:t>
              </a:r>
              <a:br>
                <a:rPr lang="en-US" sz="1764" dirty="0">
                  <a:ln>
                    <a:solidFill>
                      <a:srgbClr val="FFFFFF">
                        <a:alpha val="0"/>
                      </a:srgbClr>
                    </a:solidFill>
                  </a:ln>
                  <a:solidFill>
                    <a:srgbClr val="292929">
                      <a:lumMod val="75000"/>
                      <a:lumOff val="25000"/>
                      <a:alpha val="99000"/>
                    </a:srgbClr>
                  </a:solidFill>
                </a:rPr>
              </a:br>
              <a:endParaRPr lang="en-US" sz="1764" dirty="0">
                <a:ln>
                  <a:solidFill>
                    <a:srgbClr val="FFFFFF">
                      <a:alpha val="0"/>
                    </a:srgbClr>
                  </a:solidFill>
                </a:ln>
                <a:solidFill>
                  <a:srgbClr val="292929">
                    <a:lumMod val="75000"/>
                    <a:lumOff val="25000"/>
                    <a:alpha val="99000"/>
                  </a:srgbClr>
                </a:solidFill>
              </a:endParaRP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Aerospace Development Manager, </a:t>
              </a:r>
              <a:br>
                <a:rPr lang="en-US" sz="1600" b="1"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U.S. Federal Government</a:t>
              </a:r>
            </a:p>
          </p:txBody>
        </p:sp>
        <p:pic>
          <p:nvPicPr>
            <p:cNvPr id="31"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6417" y="4169627"/>
            <a:ext cx="5493769" cy="1945465"/>
            <a:chOff x="582611" y="4169925"/>
            <a:chExt cx="5495979" cy="1946248"/>
          </a:xfrm>
        </p:grpSpPr>
        <p:sp>
          <p:nvSpPr>
            <p:cNvPr id="56" name="Rectangle 55"/>
            <p:cNvSpPr/>
            <p:nvPr>
              <p:custDataLst>
                <p:tags r:id="rId2"/>
              </p:custDataLst>
            </p:nvPr>
          </p:nvSpPr>
          <p:spPr bwMode="auto">
            <a:xfrm>
              <a:off x="582611" y="4169925"/>
              <a:ext cx="5495979" cy="194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10" tIns="182806" rIns="274210" bIns="45699" numCol="1" rtlCol="0" anchor="t" anchorCtr="0" compatLnSpc="1">
              <a:prstTxWarp prst="textNoShape">
                <a:avLst/>
              </a:prstTxWarp>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It takes more time to hand a project from the seismic guys to me to the engineers in production than it does to figure out the oil field plays.</a:t>
              </a: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Geologist</a:t>
              </a:r>
              <a:r>
                <a:rPr lang="en-US" sz="1600" dirty="0">
                  <a:ln>
                    <a:solidFill>
                      <a:srgbClr val="FFFFFF">
                        <a:alpha val="0"/>
                      </a:srgbClr>
                    </a:solidFill>
                  </a:ln>
                  <a:solidFill>
                    <a:srgbClr val="292929">
                      <a:lumMod val="75000"/>
                      <a:lumOff val="25000"/>
                      <a:alpha val="99000"/>
                    </a:srgbClr>
                  </a:solidFill>
                </a:rPr>
                <a:t>, </a:t>
              </a:r>
              <a:br>
                <a:rPr lang="en-US" sz="1600"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Major oil and gas company</a:t>
              </a:r>
              <a:endParaRPr lang="en-US" sz="2399" dirty="0">
                <a:ln>
                  <a:solidFill>
                    <a:srgbClr val="FFFFFF">
                      <a:alpha val="0"/>
                    </a:srgbClr>
                  </a:solidFill>
                </a:ln>
                <a:solidFill>
                  <a:srgbClr val="292929">
                    <a:lumMod val="75000"/>
                    <a:lumOff val="25000"/>
                    <a:alpha val="99000"/>
                  </a:srgbClr>
                </a:solidFill>
              </a:endParaRPr>
            </a:p>
          </p:txBody>
        </p:sp>
        <p:pic>
          <p:nvPicPr>
            <p:cNvPr id="33"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custDataLst>
              <p:tags r:id="rId1"/>
            </p:custDataLst>
          </p:nvPr>
        </p:nvSpPr>
        <p:spPr/>
        <p:txBody>
          <a:bodyPr>
            <a:normAutofit fontScale="90000"/>
          </a:bodyPr>
          <a:lstStyle/>
          <a:p>
            <a:r>
              <a:rPr lang="en-US" dirty="0" smtClean="0"/>
              <a:t>Big Data analytics</a:t>
            </a:r>
            <a:endParaRPr lang="en-US" dirty="0"/>
          </a:p>
        </p:txBody>
      </p:sp>
      <p:sp>
        <p:nvSpPr>
          <p:cNvPr id="3" name="Text Placeholder 2"/>
          <p:cNvSpPr>
            <a:spLocks noGrp="1"/>
          </p:cNvSpPr>
          <p:nvPr>
            <p:ph type="body" sz="quarter" idx="10"/>
          </p:nvPr>
        </p:nvSpPr>
        <p:spPr>
          <a:xfrm>
            <a:off x="599194" y="1742257"/>
            <a:ext cx="11149013" cy="553870"/>
          </a:xfrm>
        </p:spPr>
        <p:txBody>
          <a:bodyPr>
            <a:normAutofit fontScale="92500" lnSpcReduction="10000"/>
          </a:bodyPr>
          <a:lstStyle/>
          <a:p>
            <a:endParaRPr lang="en-US"/>
          </a:p>
        </p:txBody>
      </p:sp>
      <p:sp>
        <p:nvSpPr>
          <p:cNvPr id="38" name="Rectangle 37"/>
          <p:cNvSpPr>
            <a:spLocks noChangeAspect="1"/>
          </p:cNvSpPr>
          <p:nvPr/>
        </p:nvSpPr>
        <p:spPr>
          <a:xfrm>
            <a:off x="586415"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Data</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acquisition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modeling</a:t>
            </a:r>
          </a:p>
        </p:txBody>
      </p:sp>
      <p:sp>
        <p:nvSpPr>
          <p:cNvPr id="41" name="Rectangle 40"/>
          <p:cNvSpPr>
            <a:spLocks noChangeAspect="1"/>
          </p:cNvSpPr>
          <p:nvPr/>
        </p:nvSpPr>
        <p:spPr>
          <a:xfrm>
            <a:off x="3380058"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Collaboration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visualization</a:t>
            </a:r>
          </a:p>
        </p:txBody>
      </p:sp>
      <p:sp>
        <p:nvSpPr>
          <p:cNvPr id="44" name="Rectangle 43"/>
          <p:cNvSpPr>
            <a:spLocks noChangeAspect="1"/>
          </p:cNvSpPr>
          <p:nvPr/>
        </p:nvSpPr>
        <p:spPr>
          <a:xfrm>
            <a:off x="8967342"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Dissemination,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sharing,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preservation</a:t>
            </a:r>
          </a:p>
        </p:txBody>
      </p:sp>
      <p:sp>
        <p:nvSpPr>
          <p:cNvPr id="47" name="Rectangle 46"/>
          <p:cNvSpPr>
            <a:spLocks noChangeAspect="1"/>
          </p:cNvSpPr>
          <p:nvPr/>
        </p:nvSpPr>
        <p:spPr>
          <a:xfrm>
            <a:off x="6173700"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Analysis &amp;</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data mining</a:t>
            </a:r>
          </a:p>
        </p:txBody>
      </p:sp>
    </p:spTree>
    <p:extLst>
      <p:ext uri="{BB962C8B-B14F-4D97-AF65-F5344CB8AC3E}">
        <p14:creationId xmlns:p14="http://schemas.microsoft.com/office/powerpoint/2010/main" val="259847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组合 15"/>
          <p:cNvGrpSpPr/>
          <p:nvPr/>
        </p:nvGrpSpPr>
        <p:grpSpPr>
          <a:xfrm>
            <a:off x="3793273" y="1667730"/>
            <a:ext cx="5669779" cy="3501777"/>
            <a:chOff x="2272947" y="1995492"/>
            <a:chExt cx="5673541" cy="3504098"/>
          </a:xfrm>
        </p:grpSpPr>
        <p:sp>
          <p:nvSpPr>
            <p:cNvPr id="17" name="矩形 16"/>
            <p:cNvSpPr/>
            <p:nvPr/>
          </p:nvSpPr>
          <p:spPr>
            <a:xfrm>
              <a:off x="2272947" y="1995492"/>
              <a:ext cx="5547104" cy="35040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744" kern="0" dirty="0">
                  <a:solidFill>
                    <a:prstClr val="white"/>
                  </a:solidFill>
                  <a:latin typeface="Segoe UI Light" pitchFamily="34" charset="0"/>
                  <a:cs typeface="Arial"/>
                </a:rPr>
                <a:t>             </a:t>
              </a:r>
              <a:r>
                <a:rPr lang="en-US" altLang="zh-CN" sz="3136" kern="0" dirty="0">
                  <a:solidFill>
                    <a:prstClr val="white"/>
                  </a:solidFill>
                  <a:latin typeface="Segoe UI Light" pitchFamily="34" charset="0"/>
                  <a:cs typeface="Arial"/>
                </a:rPr>
                <a:t> </a:t>
              </a:r>
              <a:r>
                <a:rPr lang="zh-CN" altLang="en-US" sz="1960" b="1" kern="0" dirty="0">
                  <a:solidFill>
                    <a:prstClr val="white"/>
                  </a:solidFill>
                  <a:latin typeface="Segoe UI Light" pitchFamily="34" charset="0"/>
                  <a:cs typeface="Arial"/>
                </a:rPr>
                <a:t>         </a:t>
              </a:r>
              <a:r>
                <a:rPr lang="en-US" altLang="zh-CN" sz="2744" b="1" kern="0" dirty="0">
                  <a:solidFill>
                    <a:prstClr val="white"/>
                  </a:solidFill>
                  <a:latin typeface="Segoe UI Light" pitchFamily="34" charset="0"/>
                  <a:cs typeface="Arial"/>
                </a:rPr>
                <a:t>Internet of </a:t>
              </a:r>
              <a:r>
                <a:rPr lang="en-US" altLang="zh-CN" sz="2744" b="1" kern="0" dirty="0" smtClean="0">
                  <a:solidFill>
                    <a:prstClr val="white"/>
                  </a:solidFill>
                  <a:latin typeface="Segoe UI Light" pitchFamily="34" charset="0"/>
                  <a:cs typeface="Arial"/>
                </a:rPr>
                <a:t>Things</a:t>
              </a:r>
              <a:endParaRPr lang="en-US" altLang="zh-CN" sz="2744" b="1" kern="0" dirty="0">
                <a:solidFill>
                  <a:prstClr val="white"/>
                </a:solidFill>
                <a:latin typeface="Segoe UI Light" pitchFamily="34" charset="0"/>
                <a:cs typeface="Arial"/>
              </a:endParaRPr>
            </a:p>
          </p:txBody>
        </p:sp>
        <p:sp>
          <p:nvSpPr>
            <p:cNvPr id="34" name="TextBox 33"/>
            <p:cNvSpPr txBox="1"/>
            <p:nvPr/>
          </p:nvSpPr>
          <p:spPr>
            <a:xfrm>
              <a:off x="6006583" y="2815115"/>
              <a:ext cx="11571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06583" y="3193406"/>
              <a:ext cx="838313"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006582" y="5098139"/>
              <a:ext cx="129866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20998" y="2222707"/>
              <a:ext cx="1328719"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006582" y="3945910"/>
              <a:ext cx="152479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006582" y="4329987"/>
              <a:ext cx="1348200"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006582" y="4714064"/>
              <a:ext cx="840237"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006583" y="2497467"/>
              <a:ext cx="1141577" cy="296440"/>
            </a:xfrm>
            <a:prstGeom prst="rect">
              <a:avLst/>
            </a:prstGeom>
            <a:noFill/>
            <a:ln>
              <a:noFill/>
            </a:ln>
            <a:effectLst/>
          </p:spPr>
          <p:txBody>
            <a:bodyPr wrap="square" rtlCol="0">
              <a:spAutoFit/>
            </a:bodyPr>
            <a:lstStyle/>
            <a:p>
              <a:pPr defTabSz="815782">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497467"/>
              <a:ext cx="106508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97467"/>
              <a:ext cx="18767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6006583" y="3577483"/>
              <a:ext cx="1939905" cy="280791"/>
            </a:xfrm>
            <a:prstGeom prst="rect">
              <a:avLst/>
            </a:prstGeom>
            <a:noFill/>
            <a:ln>
              <a:noFill/>
            </a:ln>
          </p:spPr>
          <p:txBody>
            <a:bodyPr wrap="square" rtlCol="0">
              <a:spAutoFit/>
            </a:bodyPr>
            <a:lstStyle/>
            <a:p>
              <a:pPr defTabSz="815782">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3272" y="2542085"/>
            <a:ext cx="3677159" cy="2627420"/>
            <a:chOff x="2272946" y="2870427"/>
            <a:chExt cx="3679597" cy="2629163"/>
          </a:xfrm>
          <a:solidFill>
            <a:schemeClr val="accent2">
              <a:lumMod val="60000"/>
              <a:lumOff val="40000"/>
            </a:schemeClr>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598" kern="0" dirty="0">
                  <a:solidFill>
                    <a:prstClr val="white"/>
                  </a:solidFill>
                  <a:latin typeface="Segoe UI Light" pitchFamily="34" charset="0"/>
                  <a:cs typeface="Arial"/>
                </a:rPr>
                <a:t>             </a:t>
              </a:r>
              <a:r>
                <a:rPr lang="en-US" altLang="zh-CN" sz="2598" kern="0" dirty="0" smtClean="0">
                  <a:solidFill>
                    <a:prstClr val="white"/>
                  </a:solidFill>
                  <a:latin typeface="Segoe UI Light" pitchFamily="34" charset="0"/>
                  <a:cs typeface="Arial"/>
                </a:rPr>
                <a:t>Modern </a:t>
              </a:r>
              <a:r>
                <a:rPr lang="en-US" altLang="zh-CN" sz="2744" kern="0" dirty="0" smtClean="0">
                  <a:solidFill>
                    <a:prstClr val="white"/>
                  </a:solidFill>
                  <a:latin typeface="Segoe UI Light" pitchFamily="34" charset="0"/>
                  <a:cs typeface="Arial"/>
                </a:rPr>
                <a:t>Web</a:t>
              </a:r>
              <a:endParaRPr lang="en-US" altLang="zh-CN" sz="2744" kern="0" dirty="0">
                <a:solidFill>
                  <a:prstClr val="white"/>
                </a:solidFill>
                <a:latin typeface="Segoe UI Light" pitchFamily="34" charset="0"/>
                <a:cs typeface="Arial"/>
              </a:endParaRPr>
            </a:p>
          </p:txBody>
        </p:sp>
        <p:sp>
          <p:nvSpPr>
            <p:cNvPr id="22" name="TextBox 21"/>
            <p:cNvSpPr txBox="1"/>
            <p:nvPr/>
          </p:nvSpPr>
          <p:spPr>
            <a:xfrm>
              <a:off x="2360389" y="3054763"/>
              <a:ext cx="7620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439056" y="3381792"/>
              <a:ext cx="1172749"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464383" y="3381792"/>
              <a:ext cx="11695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39056" y="3802617"/>
              <a:ext cx="13916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39056" y="4223442"/>
              <a:ext cx="1450560" cy="296440"/>
            </a:xfrm>
            <a:prstGeom prst="rect">
              <a:avLst/>
            </a:prstGeom>
            <a:noFill/>
          </p:spPr>
          <p:txBody>
            <a:bodyPr wrap="square" rtlCol="0">
              <a:spAutoFit/>
            </a:bodyPr>
            <a:lstStyle/>
            <a:p>
              <a:pPr defTabSz="815782">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439056" y="4644267"/>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39056" y="5065093"/>
              <a:ext cx="151073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3271" y="3421349"/>
            <a:ext cx="2082673" cy="1748160"/>
            <a:chOff x="2272945" y="3750273"/>
            <a:chExt cx="2084055" cy="1749317"/>
          </a:xfrm>
          <a:solidFill>
            <a:schemeClr val="bg2"/>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198" kern="0" dirty="0">
                  <a:solidFill>
                    <a:srgbClr val="44546A"/>
                  </a:solidFill>
                  <a:latin typeface="Segoe UI Light" pitchFamily="34" charset="0"/>
                  <a:cs typeface="Arial"/>
                </a:rPr>
                <a:t>   </a:t>
              </a:r>
              <a:r>
                <a:rPr lang="en-US" altLang="zh-CN" sz="2744" kern="0" dirty="0">
                  <a:solidFill>
                    <a:srgbClr val="44546A"/>
                  </a:solidFill>
                  <a:latin typeface="Segoe UI Light" pitchFamily="34" charset="0"/>
                  <a:cs typeface="Arial"/>
                </a:rPr>
                <a:t>ERP / CRM</a:t>
              </a:r>
            </a:p>
          </p:txBody>
        </p:sp>
        <p:sp>
          <p:nvSpPr>
            <p:cNvPr id="20" name="TextBox 19"/>
            <p:cNvSpPr txBox="1"/>
            <p:nvPr/>
          </p:nvSpPr>
          <p:spPr>
            <a:xfrm>
              <a:off x="3224565" y="5060675"/>
              <a:ext cx="1132435"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Sales Pipeline</a:t>
              </a:r>
            </a:p>
          </p:txBody>
        </p:sp>
        <p:sp>
          <p:nvSpPr>
            <p:cNvPr id="21" name="TextBox 20"/>
            <p:cNvSpPr txBox="1"/>
            <p:nvPr/>
          </p:nvSpPr>
          <p:spPr>
            <a:xfrm>
              <a:off x="2333398" y="4253115"/>
              <a:ext cx="879911"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Payables</a:t>
              </a:r>
            </a:p>
          </p:txBody>
        </p:sp>
        <p:sp>
          <p:nvSpPr>
            <p:cNvPr id="30" name="TextBox 29"/>
            <p:cNvSpPr txBox="1"/>
            <p:nvPr/>
          </p:nvSpPr>
          <p:spPr>
            <a:xfrm>
              <a:off x="2333398" y="4656896"/>
              <a:ext cx="746469"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Payroll</a:t>
              </a:r>
            </a:p>
          </p:txBody>
        </p:sp>
        <p:sp>
          <p:nvSpPr>
            <p:cNvPr id="31" name="TextBox 30"/>
            <p:cNvSpPr txBox="1"/>
            <p:nvPr/>
          </p:nvSpPr>
          <p:spPr>
            <a:xfrm>
              <a:off x="2333398" y="5060677"/>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Inventory</a:t>
              </a:r>
            </a:p>
          </p:txBody>
        </p:sp>
        <p:sp>
          <p:nvSpPr>
            <p:cNvPr id="32" name="TextBox 31"/>
            <p:cNvSpPr txBox="1"/>
            <p:nvPr/>
          </p:nvSpPr>
          <p:spPr>
            <a:xfrm>
              <a:off x="3224565" y="4248759"/>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Contacts</a:t>
              </a:r>
            </a:p>
          </p:txBody>
        </p:sp>
        <p:sp>
          <p:nvSpPr>
            <p:cNvPr id="33" name="TextBox 32"/>
            <p:cNvSpPr txBox="1"/>
            <p:nvPr/>
          </p:nvSpPr>
          <p:spPr>
            <a:xfrm>
              <a:off x="3224565" y="4657611"/>
              <a:ext cx="1122170"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Deal Tracking</a:t>
              </a:r>
            </a:p>
          </p:txBody>
        </p:sp>
      </p:grpSp>
      <p:grpSp>
        <p:nvGrpSpPr>
          <p:cNvPr id="48" name="组合 47"/>
          <p:cNvGrpSpPr/>
          <p:nvPr/>
        </p:nvGrpSpPr>
        <p:grpSpPr>
          <a:xfrm>
            <a:off x="1994267" y="1012730"/>
            <a:ext cx="8275433" cy="4675072"/>
            <a:chOff x="485474" y="1395134"/>
            <a:chExt cx="8280920" cy="4678171"/>
          </a:xfrm>
        </p:grpSpPr>
        <p:grpSp>
          <p:nvGrpSpPr>
            <p:cNvPr id="8" name="组合 7"/>
            <p:cNvGrpSpPr/>
            <p:nvPr/>
          </p:nvGrpSpPr>
          <p:grpSpPr>
            <a:xfrm>
              <a:off x="485474" y="2421467"/>
              <a:ext cx="842973" cy="2976898"/>
              <a:chOff x="485474" y="2421467"/>
              <a:chExt cx="842973" cy="2976898"/>
            </a:xfrm>
          </p:grpSpPr>
          <p:sp>
            <p:nvSpPr>
              <p:cNvPr id="9" name="TextBox 8"/>
              <p:cNvSpPr txBox="1"/>
              <p:nvPr/>
            </p:nvSpPr>
            <p:spPr>
              <a:xfrm>
                <a:off x="485474" y="4161925"/>
                <a:ext cx="822535"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Terabytes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10e12</a:t>
                </a:r>
                <a:r>
                  <a:rPr lang="en-US" sz="1176" kern="0" dirty="0">
                    <a:solidFill>
                      <a:srgbClr val="FFFFFF"/>
                    </a:solidFill>
                    <a:cs typeface="Segoe UI" panose="020B0502040204020203" pitchFamily="34" charset="0"/>
                  </a:rPr>
                  <a:t>)</a:t>
                </a:r>
              </a:p>
            </p:txBody>
          </p:sp>
          <p:sp>
            <p:nvSpPr>
              <p:cNvPr id="10" name="TextBox 9"/>
              <p:cNvSpPr txBox="1"/>
              <p:nvPr/>
            </p:nvSpPr>
            <p:spPr>
              <a:xfrm>
                <a:off x="485474" y="4945593"/>
                <a:ext cx="842973"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Gigabytes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10e9</a:t>
                </a:r>
                <a:r>
                  <a:rPr lang="en-US" sz="1176" kern="0" dirty="0">
                    <a:solidFill>
                      <a:srgbClr val="FFFFFF"/>
                    </a:solidFill>
                    <a:cs typeface="Segoe UI" panose="020B0502040204020203" pitchFamily="34" charset="0"/>
                  </a:rPr>
                  <a:t>)</a:t>
                </a:r>
              </a:p>
            </p:txBody>
          </p:sp>
          <p:sp>
            <p:nvSpPr>
              <p:cNvPr id="11" name="TextBox 10"/>
              <p:cNvSpPr txBox="1"/>
              <p:nvPr/>
            </p:nvSpPr>
            <p:spPr>
              <a:xfrm>
                <a:off x="485474" y="2421467"/>
                <a:ext cx="759650" cy="452772"/>
              </a:xfrm>
              <a:prstGeom prst="rect">
                <a:avLst/>
              </a:prstGeom>
              <a:noFill/>
              <a:ln>
                <a:noFill/>
              </a:ln>
            </p:spPr>
            <p:txBody>
              <a:bodyPr wrap="none" rtlCol="0">
                <a:spAutoFit/>
              </a:bodyPr>
              <a:lstStyle/>
              <a:p>
                <a:pPr defTabSz="815782">
                  <a:defRPr/>
                </a:pPr>
                <a:r>
                  <a:rPr lang="en-US" sz="1176" kern="0" dirty="0">
                    <a:solidFill>
                      <a:srgbClr val="FFFFFF"/>
                    </a:solidFill>
                    <a:cs typeface="Segoe UI" panose="020B0502040204020203" pitchFamily="34" charset="0"/>
                  </a:rPr>
                  <a:t>Exabytes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10e18</a:t>
                </a:r>
                <a:r>
                  <a:rPr lang="en-US" sz="1176" kern="0" dirty="0">
                    <a:solidFill>
                      <a:srgbClr val="FFFFFF"/>
                    </a:solidFill>
                    <a:cs typeface="Segoe UI" panose="020B0502040204020203" pitchFamily="34" charset="0"/>
                  </a:rPr>
                  <a:t>)</a:t>
                </a:r>
              </a:p>
            </p:txBody>
          </p:sp>
          <p:sp>
            <p:nvSpPr>
              <p:cNvPr id="12" name="TextBox 11"/>
              <p:cNvSpPr txBox="1"/>
              <p:nvPr/>
            </p:nvSpPr>
            <p:spPr>
              <a:xfrm>
                <a:off x="485474" y="3378257"/>
                <a:ext cx="828824"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Petabytes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10e15</a:t>
                </a:r>
                <a:r>
                  <a:rPr lang="en-US" sz="1176" kern="0" dirty="0">
                    <a:solidFill>
                      <a:srgbClr val="FFFFFF"/>
                    </a:solidFill>
                    <a:cs typeface="Segoe UI" panose="020B0502040204020203" pitchFamily="34" charset="0"/>
                  </a:rPr>
                  <a:t>)</a:t>
                </a:r>
              </a:p>
            </p:txBody>
          </p:sp>
        </p:grpSp>
        <p:grpSp>
          <p:nvGrpSpPr>
            <p:cNvPr id="18" name="组合 17"/>
            <p:cNvGrpSpPr/>
            <p:nvPr/>
          </p:nvGrpSpPr>
          <p:grpSpPr>
            <a:xfrm>
              <a:off x="1348160" y="1395134"/>
              <a:ext cx="7418234" cy="4678171"/>
              <a:chOff x="1348160" y="1395134"/>
              <a:chExt cx="7418234" cy="4678171"/>
            </a:xfrm>
          </p:grpSpPr>
          <p:grpSp>
            <p:nvGrpSpPr>
              <p:cNvPr id="47" name="组合 46"/>
              <p:cNvGrpSpPr/>
              <p:nvPr/>
            </p:nvGrpSpPr>
            <p:grpSpPr>
              <a:xfrm>
                <a:off x="1493586" y="5236829"/>
                <a:ext cx="7272808" cy="836476"/>
                <a:chOff x="1493586" y="5236829"/>
                <a:chExt cx="7272808" cy="836476"/>
              </a:xfrm>
            </p:grpSpPr>
            <p:sp>
              <p:nvSpPr>
                <p:cNvPr id="4" name="上箭头 2"/>
                <p:cNvSpPr/>
                <p:nvPr/>
              </p:nvSpPr>
              <p:spPr>
                <a:xfrm rot="5400000" flipH="1">
                  <a:off x="4711752" y="201866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13" name="TextBox 12"/>
                <p:cNvSpPr txBox="1"/>
                <p:nvPr/>
              </p:nvSpPr>
              <p:spPr>
                <a:xfrm>
                  <a:off x="2285670" y="5735572"/>
                  <a:ext cx="5544620" cy="273295"/>
                </a:xfrm>
                <a:prstGeom prst="rect">
                  <a:avLst/>
                </a:prstGeom>
              </p:spPr>
              <p:txBody>
                <a:bodyPr vert="horz" wrap="square" lIns="130537" tIns="65268" rIns="130537" bIns="65268" rtlCol="0" anchor="ctr" anchorCtr="0">
                  <a:noAutofit/>
                </a:bodyPr>
                <a:lstStyle/>
                <a:p>
                  <a:pPr algn="ctr" defTabSz="407893">
                    <a:spcBef>
                      <a:spcPct val="20000"/>
                    </a:spcBef>
                  </a:pPr>
                  <a:r>
                    <a:rPr lang="en-US" sz="2399" dirty="0">
                      <a:solidFill>
                        <a:prstClr val="white"/>
                      </a:solidFill>
                      <a:latin typeface="Segoe UI Light" pitchFamily="34" charset="0"/>
                      <a:cs typeface="Arial Bold"/>
                    </a:rPr>
                    <a:t>      </a:t>
                  </a:r>
                  <a:r>
                    <a:rPr lang="en-US" sz="2399" b="1" spc="98" dirty="0">
                      <a:solidFill>
                        <a:prstClr val="white"/>
                      </a:solidFill>
                      <a:latin typeface="Segoe UI Light" pitchFamily="34" charset="0"/>
                      <a:cs typeface="Arial Bold"/>
                    </a:rPr>
                    <a:t>Velocity | </a:t>
                  </a:r>
                  <a:r>
                    <a:rPr lang="en-US" sz="2399" b="1" spc="98" dirty="0" smtClean="0">
                      <a:solidFill>
                        <a:prstClr val="white"/>
                      </a:solidFill>
                      <a:latin typeface="Segoe UI Light" pitchFamily="34" charset="0"/>
                      <a:cs typeface="Arial Bold"/>
                    </a:rPr>
                    <a:t>Variety </a:t>
                  </a:r>
                  <a:r>
                    <a:rPr lang="en-US" sz="2399" b="1" spc="98" dirty="0">
                      <a:solidFill>
                        <a:prstClr val="white"/>
                      </a:solidFill>
                      <a:latin typeface="Segoe UI Light" pitchFamily="34" charset="0"/>
                      <a:cs typeface="Arial Bold"/>
                    </a:rPr>
                    <a:t>| </a:t>
                  </a:r>
                  <a:r>
                    <a:rPr lang="en-US" sz="2399" b="1" spc="98" dirty="0" smtClean="0">
                      <a:solidFill>
                        <a:prstClr val="white"/>
                      </a:solidFill>
                      <a:latin typeface="Segoe UI Light" pitchFamily="34" charset="0"/>
                      <a:cs typeface="Arial Bold"/>
                    </a:rPr>
                    <a:t>Variability</a:t>
                  </a:r>
                  <a:endParaRPr lang="en-US" sz="2399" b="1" spc="98" dirty="0">
                    <a:solidFill>
                      <a:prstClr val="white"/>
                    </a:solidFill>
                    <a:latin typeface="Segoe UI Light" pitchFamily="34" charset="0"/>
                    <a:cs typeface="Arial Bold"/>
                  </a:endParaRPr>
                </a:p>
              </p:txBody>
            </p:sp>
          </p:grpSp>
          <p:grpSp>
            <p:nvGrpSpPr>
              <p:cNvPr id="6" name="组合 5"/>
              <p:cNvGrpSpPr/>
              <p:nvPr/>
            </p:nvGrpSpPr>
            <p:grpSpPr>
              <a:xfrm>
                <a:off x="1348160" y="1395134"/>
                <a:ext cx="847288" cy="4678171"/>
                <a:chOff x="1348160" y="1395134"/>
                <a:chExt cx="847288" cy="4678171"/>
              </a:xfrm>
            </p:grpSpPr>
            <p:sp>
              <p:nvSpPr>
                <p:cNvPr id="3" name="上箭头 2"/>
                <p:cNvSpPr/>
                <p:nvPr/>
              </p:nvSpPr>
              <p:spPr>
                <a:xfrm>
                  <a:off x="1403360" y="1395134"/>
                  <a:ext cx="792088" cy="4678171"/>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7" name="TextBox 6"/>
                <p:cNvSpPr txBox="1"/>
                <p:nvPr/>
              </p:nvSpPr>
              <p:spPr>
                <a:xfrm rot="16200000">
                  <a:off x="-157790" y="3771303"/>
                  <a:ext cx="3476430" cy="309338"/>
                </a:xfrm>
                <a:prstGeom prst="rect">
                  <a:avLst/>
                </a:prstGeom>
              </p:spPr>
              <p:txBody>
                <a:bodyPr vert="horz" wrap="square" lIns="130537" tIns="65268" rIns="130537" bIns="65268" rtlCol="0" anchor="ctr" anchorCtr="0">
                  <a:noAutofit/>
                </a:bodyPr>
                <a:lstStyle/>
                <a:p>
                  <a:pPr algn="ctr" defTabSz="407893">
                    <a:spcBef>
                      <a:spcPct val="20000"/>
                    </a:spcBef>
                  </a:pPr>
                  <a:r>
                    <a:rPr lang="en-US" sz="2399" b="1" dirty="0">
                      <a:solidFill>
                        <a:srgbClr val="FFFFFF"/>
                      </a:solidFill>
                      <a:latin typeface="Segoe UI Light" pitchFamily="34" charset="0"/>
                      <a:cs typeface="Arial Bold"/>
                    </a:rPr>
                    <a:t>Volume</a:t>
                  </a:r>
                </a:p>
              </p:txBody>
            </p:sp>
            <p:sp>
              <p:nvSpPr>
                <p:cNvPr id="5" name="矩形 4"/>
                <p:cNvSpPr/>
                <p:nvPr/>
              </p:nvSpPr>
              <p:spPr>
                <a:xfrm rot="16200000">
                  <a:off x="1486619" y="4038060"/>
                  <a:ext cx="184805" cy="461723"/>
                </a:xfrm>
                <a:prstGeom prst="rect">
                  <a:avLst/>
                </a:prstGeom>
              </p:spPr>
              <p:txBody>
                <a:bodyPr wrap="none">
                  <a:spAutoFit/>
                </a:bodyPr>
                <a:lstStyle/>
                <a:p>
                  <a:pPr defTabSz="1218387"/>
                  <a:endParaRPr lang="zh-CN" altLang="en-US" sz="2399" dirty="0">
                    <a:solidFill>
                      <a:prstClr val="white"/>
                    </a:solidFill>
                    <a:latin typeface="微软雅黑" pitchFamily="34" charset="-122"/>
                    <a:ea typeface="微软雅黑" pitchFamily="34" charset="-122"/>
                  </a:endParaRPr>
                </a:p>
              </p:txBody>
            </p:sp>
          </p:grpSp>
        </p:grpSp>
      </p:grpSp>
      <p:sp>
        <p:nvSpPr>
          <p:cNvPr id="63" name="矩形 13"/>
          <p:cNvSpPr/>
          <p:nvPr/>
        </p:nvSpPr>
        <p:spPr>
          <a:xfrm>
            <a:off x="3793270" y="5803984"/>
            <a:ext cx="2082673" cy="537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srgbClr val="44546A"/>
                </a:solidFill>
                <a:latin typeface="Segoe UI Light" pitchFamily="34" charset="0"/>
                <a:cs typeface="Arial"/>
              </a:rPr>
              <a:t>   ERP / CRM</a:t>
            </a:r>
          </a:p>
        </p:txBody>
      </p:sp>
      <p:sp>
        <p:nvSpPr>
          <p:cNvPr id="71" name="矩形 14"/>
          <p:cNvSpPr/>
          <p:nvPr/>
        </p:nvSpPr>
        <p:spPr>
          <a:xfrm>
            <a:off x="5870599" y="5803983"/>
            <a:ext cx="1599830" cy="53771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  </a:t>
            </a:r>
            <a:r>
              <a:rPr lang="en-US" altLang="zh-CN" sz="1764" kern="0" dirty="0" smtClean="0">
                <a:solidFill>
                  <a:prstClr val="white"/>
                </a:solidFill>
                <a:latin typeface="Segoe UI Light" pitchFamily="34" charset="0"/>
                <a:cs typeface="Arial"/>
              </a:rPr>
              <a:t>Modern Web</a:t>
            </a:r>
            <a:endParaRPr lang="en-US" altLang="zh-CN" sz="1764" kern="0" dirty="0">
              <a:solidFill>
                <a:prstClr val="white"/>
              </a:solidFill>
              <a:latin typeface="Segoe UI Light" pitchFamily="34" charset="0"/>
              <a:cs typeface="Arial"/>
            </a:endParaRPr>
          </a:p>
        </p:txBody>
      </p:sp>
      <p:sp>
        <p:nvSpPr>
          <p:cNvPr id="81" name="矩形 16"/>
          <p:cNvSpPr/>
          <p:nvPr/>
        </p:nvSpPr>
        <p:spPr>
          <a:xfrm>
            <a:off x="7470431" y="5803692"/>
            <a:ext cx="1863784" cy="5377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09" tIns="45689" rIns="44809"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Internet of </a:t>
            </a:r>
            <a:r>
              <a:rPr lang="en-US" altLang="zh-CN" sz="1764" kern="0" dirty="0" smtClean="0">
                <a:solidFill>
                  <a:prstClr val="white"/>
                </a:solidFill>
                <a:latin typeface="Segoe UI Light" pitchFamily="34" charset="0"/>
                <a:cs typeface="Arial"/>
              </a:rPr>
              <a:t>Things</a:t>
            </a:r>
            <a:endParaRPr lang="en-US" altLang="zh-CN" sz="1372" kern="0" dirty="0">
              <a:solidFill>
                <a:prstClr val="white"/>
              </a:solidFill>
              <a:latin typeface="Segoe UI Light" pitchFamily="34" charset="0"/>
              <a:cs typeface="Arial"/>
            </a:endParaRPr>
          </a:p>
        </p:txBody>
      </p:sp>
      <p:sp>
        <p:nvSpPr>
          <p:cNvPr id="2" name="Title 1"/>
          <p:cNvSpPr>
            <a:spLocks noGrp="1"/>
          </p:cNvSpPr>
          <p:nvPr>
            <p:ph type="title"/>
          </p:nvPr>
        </p:nvSpPr>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944198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3542563" y="1328269"/>
            <a:ext cx="5085547" cy="4567635"/>
            <a:chOff x="3540868" y="1326872"/>
            <a:chExt cx="5088917" cy="4570667"/>
          </a:xfrm>
        </p:grpSpPr>
        <p:cxnSp>
          <p:nvCxnSpPr>
            <p:cNvPr id="9" name="Straight Connector 8"/>
            <p:cNvCxnSpPr/>
            <p:nvPr/>
          </p:nvCxnSpPr>
          <p:spPr>
            <a:xfrm>
              <a:off x="6031149" y="1396874"/>
              <a:ext cx="0" cy="4500665"/>
            </a:xfrm>
            <a:prstGeom prst="line">
              <a:avLst/>
            </a:prstGeom>
            <a:ln w="28575">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326872"/>
              <a:ext cx="1776663"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Authoring Jobs</a:t>
              </a:r>
            </a:p>
          </p:txBody>
        </p:sp>
        <p:sp>
          <p:nvSpPr>
            <p:cNvPr id="14" name="TextBox 13"/>
            <p:cNvSpPr txBox="1"/>
            <p:nvPr/>
          </p:nvSpPr>
          <p:spPr>
            <a:xfrm>
              <a:off x="6705869" y="1326872"/>
              <a:ext cx="1923916"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App Integration </a:t>
              </a:r>
            </a:p>
          </p:txBody>
        </p:sp>
      </p:grpSp>
      <p:sp>
        <p:nvSpPr>
          <p:cNvPr id="2" name="Title 1"/>
          <p:cNvSpPr>
            <a:spLocks noGrp="1"/>
          </p:cNvSpPr>
          <p:nvPr>
            <p:ph type="title"/>
          </p:nvPr>
        </p:nvSpPr>
        <p:spPr/>
        <p:txBody>
          <a:bodyPr>
            <a:normAutofit fontScale="90000"/>
          </a:bodyPr>
          <a:lstStyle/>
          <a:p>
            <a:r>
              <a:rPr lang="en-US" dirty="0" smtClean="0"/>
              <a:t>Building developer experiences</a:t>
            </a:r>
            <a:endParaRPr lang="en-US" dirty="0"/>
          </a:p>
        </p:txBody>
      </p:sp>
      <p:sp>
        <p:nvSpPr>
          <p:cNvPr id="3" name="Rectangle 2"/>
          <p:cNvSpPr/>
          <p:nvPr/>
        </p:nvSpPr>
        <p:spPr bwMode="auto">
          <a:xfrm>
            <a:off x="3143992" y="5374864"/>
            <a:ext cx="5774402" cy="10531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Core Hadoop</a:t>
            </a:r>
          </a:p>
        </p:txBody>
      </p:sp>
      <p:sp>
        <p:nvSpPr>
          <p:cNvPr id="5" name="Rectangle 4"/>
          <p:cNvSpPr/>
          <p:nvPr/>
        </p:nvSpPr>
        <p:spPr bwMode="auto">
          <a:xfrm>
            <a:off x="3143992" y="4218039"/>
            <a:ext cx="5774402" cy="9364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Consistent REST APIs</a:t>
            </a:r>
          </a:p>
        </p:txBody>
      </p:sp>
      <p:sp>
        <p:nvSpPr>
          <p:cNvPr id="6" name="Rectangle 5"/>
          <p:cNvSpPr/>
          <p:nvPr/>
        </p:nvSpPr>
        <p:spPr bwMode="auto">
          <a:xfrm>
            <a:off x="3143992" y="3032295"/>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Breadth of clients (Java, JS,</a:t>
            </a:r>
            <a:br>
              <a:rPr lang="en-US" sz="2156" dirty="0">
                <a:gradFill>
                  <a:gsLst>
                    <a:gs pos="0">
                      <a:srgbClr val="FFFFFF"/>
                    </a:gs>
                    <a:gs pos="100000">
                      <a:srgbClr val="FFFFFF"/>
                    </a:gs>
                  </a:gsLst>
                  <a:lin ang="5400000" scaled="0"/>
                </a:gradFill>
                <a:ea typeface="Segoe UI" pitchFamily="34" charset="0"/>
                <a:cs typeface="Segoe UI" pitchFamily="34" charset="0"/>
              </a:rPr>
            </a:br>
            <a:r>
              <a:rPr lang="en-US" sz="2156" dirty="0">
                <a:gradFill>
                  <a:gsLst>
                    <a:gs pos="0">
                      <a:srgbClr val="FFFFFF"/>
                    </a:gs>
                    <a:gs pos="100000">
                      <a:srgbClr val="FFFFFF"/>
                    </a:gs>
                  </a:gsLst>
                  <a:lin ang="5400000" scaled="0"/>
                </a:gradFill>
                <a:ea typeface="Segoe UI" pitchFamily="34" charset="0"/>
                <a:cs typeface="Segoe UI" pitchFamily="34" charset="0"/>
              </a:rPr>
              <a:t>Microsoft .NET)</a:t>
            </a:r>
          </a:p>
        </p:txBody>
      </p:sp>
      <p:sp>
        <p:nvSpPr>
          <p:cNvPr id="7" name="Rectangle 6"/>
          <p:cNvSpPr/>
          <p:nvPr/>
        </p:nvSpPr>
        <p:spPr bwMode="auto">
          <a:xfrm>
            <a:off x="3469651" y="5551468"/>
            <a:ext cx="5123082" cy="500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solidFill>
                  <a:srgbClr val="44546A"/>
                </a:solidFill>
                <a:ea typeface="Segoe UI" pitchFamily="34" charset="0"/>
                <a:cs typeface="Segoe UI" pitchFamily="34" charset="0"/>
              </a:rPr>
              <a:t>Authoring frameworks and languages </a:t>
            </a:r>
          </a:p>
        </p:txBody>
      </p:sp>
      <p:sp>
        <p:nvSpPr>
          <p:cNvPr id="8" name="Rectangle 7"/>
          <p:cNvSpPr/>
          <p:nvPr/>
        </p:nvSpPr>
        <p:spPr bwMode="auto">
          <a:xfrm>
            <a:off x="3143992" y="1846551"/>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End-user tooling (IDEs, analyst tools, Command lines)</a:t>
            </a:r>
          </a:p>
        </p:txBody>
      </p:sp>
      <p:grpSp>
        <p:nvGrpSpPr>
          <p:cNvPr id="23" name="Group 22"/>
          <p:cNvGrpSpPr/>
          <p:nvPr/>
        </p:nvGrpSpPr>
        <p:grpSpPr>
          <a:xfrm>
            <a:off x="9130031" y="3862742"/>
            <a:ext cx="2409411" cy="1512124"/>
            <a:chOff x="9132041" y="3863028"/>
            <a:chExt cx="2411009" cy="1513126"/>
          </a:xfrm>
        </p:grpSpPr>
        <p:sp>
          <p:nvSpPr>
            <p:cNvPr id="15" name="Left Brace 14"/>
            <p:cNvSpPr/>
            <p:nvPr/>
          </p:nvSpPr>
          <p:spPr>
            <a:xfrm>
              <a:off x="9132041" y="3863028"/>
              <a:ext cx="251164"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6" name="TextBox 15"/>
            <p:cNvSpPr txBox="1"/>
            <p:nvPr/>
          </p:nvSpPr>
          <p:spPr>
            <a:xfrm>
              <a:off x="9539152" y="4088298"/>
              <a:ext cx="2003898" cy="1086652"/>
            </a:xfrm>
            <a:prstGeom prst="rect">
              <a:avLst/>
            </a:prstGeom>
            <a:noFill/>
          </p:spPr>
          <p:txBody>
            <a:bodyPr wrap="square" lIns="0" tIns="0" rIns="0" bIns="0" rtlCol="0">
              <a:spAutoFit/>
            </a:bodyPr>
            <a:lstStyle/>
            <a:p>
              <a:pPr defTabSz="1218387"/>
              <a:r>
                <a:rPr lang="en-US" sz="1764" spc="-70" dirty="0">
                  <a:solidFill>
                    <a:srgbClr val="00B0F0"/>
                  </a:solidFill>
                </a:rPr>
                <a:t>Connectivity</a:t>
              </a:r>
            </a:p>
            <a:p>
              <a:pPr defTabSz="1218387"/>
              <a:r>
                <a:rPr lang="en-US" sz="1764" spc="-70" dirty="0">
                  <a:solidFill>
                    <a:srgbClr val="00B0F0"/>
                  </a:solidFill>
                </a:rPr>
                <a:t>Programmability</a:t>
              </a:r>
            </a:p>
            <a:p>
              <a:pPr defTabSz="1218387"/>
              <a:r>
                <a:rPr lang="en-US" sz="1764" spc="-70" dirty="0">
                  <a:solidFill>
                    <a:srgbClr val="00B0F0"/>
                  </a:solidFill>
                </a:rPr>
                <a:t>Security</a:t>
              </a:r>
            </a:p>
            <a:p>
              <a:pPr defTabSz="1218387"/>
              <a:r>
                <a:rPr lang="en-US" sz="1764" spc="-70" dirty="0">
                  <a:solidFill>
                    <a:srgbClr val="00B0F0"/>
                  </a:solidFill>
                </a:rPr>
                <a:t>Loosely coupled</a:t>
              </a:r>
            </a:p>
          </p:txBody>
        </p:sp>
      </p:grpSp>
      <p:grpSp>
        <p:nvGrpSpPr>
          <p:cNvPr id="19" name="Group 18"/>
          <p:cNvGrpSpPr/>
          <p:nvPr/>
        </p:nvGrpSpPr>
        <p:grpSpPr>
          <a:xfrm>
            <a:off x="4039" y="2811945"/>
            <a:ext cx="2652136" cy="1438735"/>
            <a:chOff x="0" y="2811537"/>
            <a:chExt cx="2653896" cy="1439693"/>
          </a:xfrm>
        </p:grpSpPr>
        <p:sp>
          <p:nvSpPr>
            <p:cNvPr id="17" name="Right Brace 16"/>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8" name="TextBox 17"/>
            <p:cNvSpPr txBox="1"/>
            <p:nvPr/>
          </p:nvSpPr>
          <p:spPr>
            <a:xfrm>
              <a:off x="0" y="3055125"/>
              <a:ext cx="2262355" cy="814991"/>
            </a:xfrm>
            <a:prstGeom prst="rect">
              <a:avLst/>
            </a:prstGeom>
            <a:noFill/>
          </p:spPr>
          <p:txBody>
            <a:bodyPr wrap="square" lIns="0" tIns="0" rIns="0" bIns="0" rtlCol="0">
              <a:spAutoFit/>
            </a:bodyPr>
            <a:lstStyle/>
            <a:p>
              <a:pPr algn="r" defTabSz="1218387"/>
              <a:r>
                <a:rPr lang="en-US" sz="1764" spc="-70" dirty="0">
                  <a:solidFill>
                    <a:srgbClr val="00B0F0"/>
                  </a:solidFill>
                </a:rPr>
                <a:t>Lightweight</a:t>
              </a:r>
            </a:p>
            <a:p>
              <a:pPr algn="r" defTabSz="1218387"/>
              <a:r>
                <a:rPr lang="en-US" sz="1764" spc="-70" dirty="0">
                  <a:solidFill>
                    <a:srgbClr val="00B0F0"/>
                  </a:solidFill>
                </a:rPr>
                <a:t>Low cost to extend</a:t>
              </a:r>
            </a:p>
            <a:p>
              <a:pPr algn="r" defTabSz="1218387"/>
              <a:r>
                <a:rPr lang="en-US" sz="1764" spc="-70" dirty="0">
                  <a:solidFill>
                    <a:srgbClr val="00B0F0"/>
                  </a:solidFill>
                </a:rPr>
                <a:t>Scenario oriented</a:t>
              </a:r>
            </a:p>
          </p:txBody>
        </p:sp>
      </p:grpSp>
      <p:grpSp>
        <p:nvGrpSpPr>
          <p:cNvPr id="20" name="Group 19"/>
          <p:cNvGrpSpPr/>
          <p:nvPr/>
        </p:nvGrpSpPr>
        <p:grpSpPr>
          <a:xfrm>
            <a:off x="137059" y="5154517"/>
            <a:ext cx="2519118" cy="1438736"/>
            <a:chOff x="133108" y="2811537"/>
            <a:chExt cx="2520788" cy="1439693"/>
          </a:xfrm>
        </p:grpSpPr>
        <p:sp>
          <p:nvSpPr>
            <p:cNvPr id="21" name="Right Brace 20"/>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2" name="TextBox 21"/>
            <p:cNvSpPr txBox="1"/>
            <p:nvPr/>
          </p:nvSpPr>
          <p:spPr>
            <a:xfrm>
              <a:off x="133108" y="2869213"/>
              <a:ext cx="2113342" cy="1358317"/>
            </a:xfrm>
            <a:prstGeom prst="rect">
              <a:avLst/>
            </a:prstGeom>
            <a:noFill/>
          </p:spPr>
          <p:txBody>
            <a:bodyPr wrap="square" lIns="0" tIns="0" rIns="0" bIns="0" rtlCol="0">
              <a:spAutoFit/>
            </a:bodyPr>
            <a:lstStyle/>
            <a:p>
              <a:pPr algn="r" defTabSz="1218387"/>
              <a:r>
                <a:rPr lang="en-US" sz="1764" spc="-70" dirty="0">
                  <a:solidFill>
                    <a:srgbClr val="00B0F0"/>
                  </a:solidFill>
                </a:rPr>
                <a:t>Innovation flows upward</a:t>
              </a:r>
            </a:p>
            <a:p>
              <a:pPr algn="r" defTabSz="1218387"/>
              <a:r>
                <a:rPr lang="en-US" sz="1764" spc="-70" dirty="0">
                  <a:solidFill>
                    <a:srgbClr val="00B0F0"/>
                  </a:solidFill>
                </a:rPr>
                <a:t>New compute models</a:t>
              </a:r>
            </a:p>
            <a:p>
              <a:pPr algn="r" defTabSz="1218387"/>
              <a:r>
                <a:rPr lang="en-US" sz="1764" spc="-70" dirty="0">
                  <a:solidFill>
                    <a:srgbClr val="00B0F0"/>
                  </a:solidFill>
                </a:rPr>
                <a:t>Performance enhancements</a:t>
              </a:r>
            </a:p>
          </p:txBody>
        </p:sp>
      </p:grpSp>
      <p:grpSp>
        <p:nvGrpSpPr>
          <p:cNvPr id="24" name="Group 23"/>
          <p:cNvGrpSpPr/>
          <p:nvPr/>
        </p:nvGrpSpPr>
        <p:grpSpPr>
          <a:xfrm>
            <a:off x="9123819" y="1589985"/>
            <a:ext cx="3064145" cy="1512123"/>
            <a:chOff x="9125823" y="3863027"/>
            <a:chExt cx="3066175" cy="1513126"/>
          </a:xfrm>
        </p:grpSpPr>
        <p:sp>
          <p:nvSpPr>
            <p:cNvPr id="25" name="Left Brace 24"/>
            <p:cNvSpPr/>
            <p:nvPr/>
          </p:nvSpPr>
          <p:spPr>
            <a:xfrm>
              <a:off x="9125823" y="3863027"/>
              <a:ext cx="260892"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6" name="TextBox 25"/>
            <p:cNvSpPr txBox="1"/>
            <p:nvPr/>
          </p:nvSpPr>
          <p:spPr>
            <a:xfrm>
              <a:off x="9560266" y="4093377"/>
              <a:ext cx="2631732" cy="1086652"/>
            </a:xfrm>
            <a:prstGeom prst="rect">
              <a:avLst/>
            </a:prstGeom>
            <a:noFill/>
          </p:spPr>
          <p:txBody>
            <a:bodyPr wrap="square" lIns="0" tIns="0" rIns="0" bIns="0" rtlCol="0">
              <a:spAutoFit/>
            </a:bodyPr>
            <a:lstStyle/>
            <a:p>
              <a:pPr defTabSz="1218387"/>
              <a:r>
                <a:rPr lang="en-US" sz="1764" spc="-70" dirty="0">
                  <a:solidFill>
                    <a:srgbClr val="00B0F0"/>
                  </a:solidFill>
                </a:rPr>
                <a:t>Extend breadth &amp; depth</a:t>
              </a:r>
            </a:p>
            <a:p>
              <a:pPr defTabSz="1218387"/>
              <a:r>
                <a:rPr lang="en-US" sz="1764" spc="-70" dirty="0">
                  <a:solidFill>
                    <a:srgbClr val="00B0F0"/>
                  </a:solidFill>
                </a:rPr>
                <a:t>Enable new scenarios</a:t>
              </a:r>
            </a:p>
            <a:p>
              <a:pPr defTabSz="1218387"/>
              <a:r>
                <a:rPr lang="en-US" sz="1764" spc="-70" dirty="0">
                  <a:solidFill>
                    <a:srgbClr val="00B0F0"/>
                  </a:solidFill>
                </a:rPr>
                <a:t>Integrate with current tool chains</a:t>
              </a:r>
            </a:p>
          </p:txBody>
        </p:sp>
      </p:grpSp>
    </p:spTree>
    <p:extLst>
      <p:ext uri="{BB962C8B-B14F-4D97-AF65-F5344CB8AC3E}">
        <p14:creationId xmlns:p14="http://schemas.microsoft.com/office/powerpoint/2010/main" val="822838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 HDInsight</a:t>
            </a:r>
            <a:endParaRPr lang="en-US" dirty="0"/>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7471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rgbClr val="19396C"/>
          </a:solidFill>
          <a:ln w="10795" cap="flat" cmpd="sng" algn="ctr">
            <a:noFill/>
            <a:prstDash val="dash"/>
          </a:ln>
          <a:effectLst/>
        </p:spPr>
        <p:txBody>
          <a:bodyPr lIns="91440" tIns="91440" rIns="91440" bIns="91440" rtlCol="0" anchor="b"/>
          <a:lstStyle/>
          <a:p>
            <a:pPr>
              <a:lnSpc>
                <a:spcPct val="80000"/>
              </a:lnSpc>
            </a:pPr>
            <a:endParaRPr lang="en-US" kern="0" dirty="0">
              <a:ln>
                <a:solidFill>
                  <a:srgbClr val="FFFFFF">
                    <a:alpha val="0"/>
                  </a:srgbClr>
                </a:solidFill>
              </a:ln>
              <a:solidFill>
                <a:srgbClr val="FFFFFF"/>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3590"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rgbClr val="FFFFFF">
                      <a:alpha val="0"/>
                    </a:srgbClr>
                  </a:solidFill>
                </a:ln>
                <a:solidFill>
                  <a:srgbClr val="FFFFFF"/>
                </a:solidFill>
              </a:rPr>
              <a:t>Reference: </a:t>
            </a:r>
            <a:r>
              <a:rPr lang="en-US" sz="1200" u="sng" kern="0" dirty="0">
                <a:ln>
                  <a:solidFill>
                    <a:srgbClr val="FFFFFF">
                      <a:alpha val="0"/>
                    </a:srgbClr>
                  </a:solidFill>
                </a:ln>
                <a:solidFill>
                  <a:srgbClr val="FFFFFF"/>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rgbClr val="FFFFFF">
                        <a:alpha val="0"/>
                      </a:srgbClr>
                    </a:solidFill>
                  </a:ln>
                  <a:solidFill>
                    <a:srgbClr val="FFFFFF">
                      <a:alpha val="99000"/>
                    </a:srgbClr>
                  </a:solidFill>
                </a:rPr>
                <a:t>MapReduce</a:t>
              </a:r>
              <a:r>
                <a:rPr lang="en-US" sz="2000" kern="0" dirty="0">
                  <a:ln>
                    <a:solidFill>
                      <a:srgbClr val="FFFFFF">
                        <a:alpha val="0"/>
                      </a:srgbClr>
                    </a:solidFill>
                  </a:ln>
                  <a:solidFill>
                    <a:srgbClr val="FFFFFF">
                      <a:alpha val="99000"/>
                    </a:srgb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rgbClr val="FFFFFF">
                        <a:alpha val="0"/>
                      </a:srgbClr>
                    </a:solidFill>
                  </a:ln>
                  <a:solidFill>
                    <a:srgbClr val="FFFFFF">
                      <a:alpha val="99000"/>
                    </a:srgbClr>
                  </a:solidFill>
                </a:rPr>
                <a:t>HDFS </a:t>
              </a:r>
              <a:br>
                <a:rPr lang="en-US" sz="2000" kern="0" dirty="0">
                  <a:ln>
                    <a:solidFill>
                      <a:srgbClr val="FFFFFF">
                        <a:alpha val="0"/>
                      </a:srgbClr>
                    </a:solidFill>
                  </a:ln>
                  <a:solidFill>
                    <a:srgbClr val="FFFFFF">
                      <a:alpha val="99000"/>
                    </a:srgbClr>
                  </a:solidFill>
                </a:rPr>
              </a:br>
              <a:r>
                <a:rPr lang="en-US" sz="2000" kern="0" dirty="0">
                  <a:ln>
                    <a:solidFill>
                      <a:srgbClr val="FFFFFF">
                        <a:alpha val="0"/>
                      </a:srgbClr>
                    </a:solidFill>
                  </a:ln>
                  <a:solidFill>
                    <a:srgbClr val="FFFFFF">
                      <a:alpha val="99000"/>
                    </a:srgb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dirty="0">
                <a:solidFill>
                  <a:srgbClr val="FFFFFF">
                    <a:alpha val="99000"/>
                  </a:srgbClr>
                </a:solidFill>
              </a:rPr>
              <a:t>Hadoop Architecture</a:t>
            </a:r>
            <a:endParaRPr sz="3600" dirty="0">
              <a:solidFill>
                <a:srgbClr val="FFC000"/>
              </a:solidFill>
            </a:endParaRPr>
          </a:p>
        </p:txBody>
      </p:sp>
    </p:spTree>
    <p:extLst>
      <p:ext uri="{BB962C8B-B14F-4D97-AF65-F5344CB8AC3E}">
        <p14:creationId xmlns:p14="http://schemas.microsoft.com/office/powerpoint/2010/main" val="2392121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2" name="Rectangle 31"/>
          <p:cNvSpPr/>
          <p:nvPr/>
        </p:nvSpPr>
        <p:spPr bwMode="auto">
          <a:xfrm>
            <a:off x="3278684" y="5425010"/>
            <a:ext cx="5181124" cy="6981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Storage</a:t>
            </a:r>
          </a:p>
          <a:p>
            <a:pPr algn="ctr" defTabSz="1218387"/>
            <a:r>
              <a:rPr lang="en-US" sz="1568" dirty="0">
                <a:solidFill>
                  <a:prstClr val="white"/>
                </a:solidFill>
                <a:cs typeface="Segoe UI" pitchFamily="34" charset="0"/>
              </a:rPr>
              <a:t>(HDFS)</a:t>
            </a:r>
            <a:endParaRPr lang="en-US" sz="1568" dirty="0">
              <a:solidFill>
                <a:prstClr val="white"/>
              </a:solidFill>
            </a:endParaRPr>
          </a:p>
        </p:txBody>
      </p:sp>
      <p:sp>
        <p:nvSpPr>
          <p:cNvPr id="31" name="Rectangle 30"/>
          <p:cNvSpPr/>
          <p:nvPr/>
        </p:nvSpPr>
        <p:spPr bwMode="auto">
          <a:xfrm>
            <a:off x="6344014" y="3665065"/>
            <a:ext cx="2097289" cy="7470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Query</a:t>
            </a:r>
          </a:p>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(Hive)</a:t>
            </a:r>
          </a:p>
        </p:txBody>
      </p:sp>
      <p:sp>
        <p:nvSpPr>
          <p:cNvPr id="34" name="Rectangle 33"/>
          <p:cNvSpPr/>
          <p:nvPr/>
        </p:nvSpPr>
        <p:spPr bwMode="auto">
          <a:xfrm>
            <a:off x="4228219" y="4472001"/>
            <a:ext cx="4213084" cy="898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Processing</a:t>
            </a:r>
          </a:p>
          <a:p>
            <a:pPr algn="ctr" defTabSz="1218387"/>
            <a:r>
              <a:rPr lang="en-US" sz="1568" dirty="0">
                <a:solidFill>
                  <a:prstClr val="white"/>
                </a:solidFill>
                <a:cs typeface="Segoe UI" pitchFamily="34" charset="0"/>
              </a:rPr>
              <a:t>(MapReduce)</a:t>
            </a:r>
            <a:endParaRPr lang="en-US" sz="1568" dirty="0">
              <a:solidFill>
                <a:prstClr val="white"/>
              </a:solidFill>
            </a:endParaRPr>
          </a:p>
        </p:txBody>
      </p:sp>
      <p:sp>
        <p:nvSpPr>
          <p:cNvPr id="35" name="Rectangle 34"/>
          <p:cNvSpPr/>
          <p:nvPr/>
        </p:nvSpPr>
        <p:spPr bwMode="auto">
          <a:xfrm>
            <a:off x="4228222" y="3666600"/>
            <a:ext cx="2056845" cy="7481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Scripting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3278684" y="3675577"/>
            <a:ext cx="885525" cy="16952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NoSQL Database</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3278685" y="2993918"/>
            <a:ext cx="5162618" cy="6185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Metadata</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8500249" y="2172156"/>
            <a:ext cx="771576" cy="3951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 </a:t>
            </a:r>
            <a:r>
              <a:rPr lang="en-US" sz="1568" spc="-39" dirty="0">
                <a:solidFill>
                  <a:srgbClr val="FFFFFF"/>
                </a:solidFill>
                <a:ea typeface="Segoe UI" pitchFamily="34" charset="0"/>
                <a:cs typeface="Segoe UI" pitchFamily="34" charset="0"/>
              </a:rPr>
              <a:t>ODBC </a:t>
            </a:r>
            <a:r>
              <a:rPr lang="en-US" sz="1568" spc="-39" dirty="0">
                <a:gradFill>
                  <a:gsLst>
                    <a:gs pos="0">
                      <a:srgbClr val="FFFFFF"/>
                    </a:gs>
                    <a:gs pos="100000">
                      <a:srgbClr val="FFFFFF"/>
                    </a:gs>
                  </a:gsLst>
                  <a:lin ang="5400000" scaled="0"/>
                </a:gradFill>
                <a:ea typeface="Segoe UI" pitchFamily="34" charset="0"/>
                <a:cs typeface="Segoe UI" pitchFamily="34" charset="0"/>
              </a:rPr>
              <a:t>/ SQOOP/ REST) </a:t>
            </a:r>
          </a:p>
        </p:txBody>
      </p:sp>
      <p:sp>
        <p:nvSpPr>
          <p:cNvPr id="12" name="Rectangle 11"/>
          <p:cNvSpPr/>
          <p:nvPr/>
        </p:nvSpPr>
        <p:spPr bwMode="auto">
          <a:xfrm>
            <a:off x="6693224" y="2186593"/>
            <a:ext cx="1748079"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269480" y="2187510"/>
            <a:ext cx="1662650"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Graph</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4970070" y="2187509"/>
            <a:ext cx="1664208"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Stats </a:t>
            </a:r>
            <a:r>
              <a:rPr lang="en-US" sz="1470" spc="-39" dirty="0">
                <a:gradFill>
                  <a:gsLst>
                    <a:gs pos="0">
                      <a:srgbClr val="FFFFFF"/>
                    </a:gs>
                    <a:gs pos="100000">
                      <a:srgbClr val="FFFFFF"/>
                    </a:gs>
                  </a:gsLst>
                  <a:lin ang="5400000" scaled="0"/>
                </a:gradFill>
                <a:ea typeface="Segoe UI" pitchFamily="34" charset="0"/>
                <a:cs typeface="Segoe UI" pitchFamily="34" charset="0"/>
              </a:rPr>
              <a:t>processing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a:t>
            </a:r>
            <a:r>
              <a:rPr lang="en-US" sz="1400" spc="-39" dirty="0">
                <a:gradFill>
                  <a:gsLst>
                    <a:gs pos="0">
                      <a:srgbClr val="FFFFFF"/>
                    </a:gs>
                    <a:gs pos="100000">
                      <a:srgbClr val="FFFFFF"/>
                    </a:gs>
                  </a:gsLst>
                  <a:lin ang="5400000" scaled="0"/>
                </a:gradFill>
                <a:ea typeface="Segoe UI" pitchFamily="34" charset="0"/>
                <a:cs typeface="Segoe UI" pitchFamily="34" charset="0"/>
              </a:rPr>
              <a:t>RHadoop</a:t>
            </a:r>
            <a:r>
              <a:rPr lang="en-US" sz="1568" spc="-39" dirty="0">
                <a:gradFill>
                  <a:gsLst>
                    <a:gs pos="0">
                      <a:srgbClr val="FFFFFF"/>
                    </a:gs>
                    <a:gs pos="100000">
                      <a:srgbClr val="FFFFFF"/>
                    </a:gs>
                  </a:gsLst>
                  <a:lin ang="5400000" scaled="0"/>
                </a:gradFill>
                <a:ea typeface="Segoe UI" pitchFamily="34" charset="0"/>
                <a:cs typeface="Segoe UI" pitchFamily="34" charset="0"/>
              </a:rPr>
              <a:t>)</a:t>
            </a:r>
          </a:p>
        </p:txBody>
      </p:sp>
      <p:sp>
        <p:nvSpPr>
          <p:cNvPr id="25" name="Rectangle 24"/>
          <p:cNvSpPr/>
          <p:nvPr/>
        </p:nvSpPr>
        <p:spPr bwMode="auto">
          <a:xfrm>
            <a:off x="2451943" y="2172158"/>
            <a:ext cx="771576" cy="3951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(Oozie)</a:t>
            </a:r>
          </a:p>
        </p:txBody>
      </p:sp>
      <p:sp>
        <p:nvSpPr>
          <p:cNvPr id="2" name="TextBox 1"/>
          <p:cNvSpPr txBox="1"/>
          <p:nvPr/>
        </p:nvSpPr>
        <p:spPr>
          <a:xfrm>
            <a:off x="9439090" y="2864281"/>
            <a:ext cx="2129539" cy="1496297"/>
          </a:xfrm>
          <a:prstGeom prst="rect">
            <a:avLst/>
          </a:prstGeom>
          <a:noFill/>
        </p:spPr>
        <p:txBody>
          <a:bodyPr wrap="square" lIns="91367" tIns="45683" rIns="91367" bIns="45683" rtlCol="0">
            <a:spAutoFit/>
          </a:bodyPr>
          <a:lstStyle/>
          <a:p>
            <a:pPr defTabSz="1218387">
              <a:spcAft>
                <a:spcPts val="588"/>
              </a:spcAft>
            </a:pPr>
            <a:r>
              <a:rPr lang="en-US" sz="2352" dirty="0">
                <a:solidFill>
                  <a:srgbClr val="FFFFFF"/>
                </a:solidFill>
              </a:rPr>
              <a:t>Legend</a:t>
            </a:r>
            <a:endParaRPr lang="en-US" sz="1568" dirty="0">
              <a:solidFill>
                <a:srgbClr val="FFFFFF"/>
              </a:solidFill>
            </a:endParaRPr>
          </a:p>
          <a:p>
            <a:pPr marL="278481" indent="-278481" defTabSz="1218387"/>
            <a:r>
              <a:rPr lang="en-US" sz="1568" dirty="0">
                <a:solidFill>
                  <a:srgbClr val="C00000"/>
                </a:solidFill>
                <a:cs typeface="Segoe UI" panose="020B0502040204020203" pitchFamily="34" charset="0"/>
              </a:rPr>
              <a:t>■	</a:t>
            </a:r>
            <a:r>
              <a:rPr lang="en-US" sz="1568" dirty="0" smtClean="0">
                <a:solidFill>
                  <a:srgbClr val="C00000"/>
                </a:solidFill>
              </a:rPr>
              <a:t>Core </a:t>
            </a:r>
            <a:r>
              <a:rPr lang="en-US" sz="1568" dirty="0">
                <a:solidFill>
                  <a:srgbClr val="C00000"/>
                </a:solidFill>
              </a:rPr>
              <a:t>Hadoop</a:t>
            </a:r>
          </a:p>
          <a:p>
            <a:pPr marL="278481" indent="-278481" defTabSz="1218387"/>
            <a:r>
              <a:rPr lang="en-US" sz="1568" dirty="0">
                <a:solidFill>
                  <a:srgbClr val="A5A5A5"/>
                </a:solidFill>
                <a:cs typeface="Segoe UI" panose="020B0502040204020203" pitchFamily="34" charset="0"/>
              </a:rPr>
              <a:t>■ 	</a:t>
            </a:r>
            <a:r>
              <a:rPr lang="en-US" sz="1568" dirty="0" smtClean="0">
                <a:solidFill>
                  <a:srgbClr val="A5A5A5"/>
                </a:solidFill>
              </a:rPr>
              <a:t>Data </a:t>
            </a:r>
            <a:r>
              <a:rPr lang="en-US" sz="1568" dirty="0">
                <a:solidFill>
                  <a:srgbClr val="A5A5A5"/>
                </a:solidFill>
              </a:rPr>
              <a:t>processing</a:t>
            </a:r>
          </a:p>
          <a:p>
            <a:pPr marL="278481" indent="-278481" defTabSz="1218387"/>
            <a:r>
              <a:rPr lang="en-US" sz="1568" dirty="0" smtClean="0">
                <a:solidFill>
                  <a:srgbClr val="ED7D31"/>
                </a:solidFill>
                <a:cs typeface="Segoe UI" panose="020B0502040204020203" pitchFamily="34" charset="0"/>
              </a:rPr>
              <a:t>■	</a:t>
            </a:r>
            <a:r>
              <a:rPr lang="en-US" sz="1568" dirty="0" smtClean="0">
                <a:solidFill>
                  <a:srgbClr val="ED7D31"/>
                </a:solidFill>
              </a:rPr>
              <a:t>Data Movement</a:t>
            </a:r>
          </a:p>
          <a:p>
            <a:pPr marL="278481" indent="-278481" defTabSz="1218387"/>
            <a:r>
              <a:rPr lang="en-US" sz="1568" dirty="0" smtClean="0">
                <a:solidFill>
                  <a:srgbClr val="00B050"/>
                </a:solidFill>
                <a:cs typeface="Segoe UI" panose="020B0502040204020203" pitchFamily="34" charset="0"/>
              </a:rPr>
              <a:t>■</a:t>
            </a:r>
            <a:r>
              <a:rPr lang="en-US" sz="1568" dirty="0" smtClean="0">
                <a:solidFill>
                  <a:srgbClr val="C00000"/>
                </a:solidFill>
                <a:cs typeface="Segoe UI" panose="020B0502040204020203" pitchFamily="34" charset="0"/>
              </a:rPr>
              <a:t>	</a:t>
            </a:r>
            <a:r>
              <a:rPr lang="en-US" sz="1568" dirty="0" smtClean="0">
                <a:solidFill>
                  <a:srgbClr val="00B050"/>
                </a:solidFill>
              </a:rPr>
              <a:t>Packages</a:t>
            </a:r>
            <a:endParaRPr lang="en-US" sz="1568" dirty="0">
              <a:solidFill>
                <a:srgbClr val="00B050"/>
              </a:solidFill>
            </a:endParaRPr>
          </a:p>
        </p:txBody>
      </p:sp>
      <p:sp>
        <p:nvSpPr>
          <p:cNvPr id="3" name="Title 2"/>
          <p:cNvSpPr>
            <a:spLocks noGrp="1"/>
          </p:cNvSpPr>
          <p:nvPr>
            <p:ph type="title"/>
          </p:nvPr>
        </p:nvSpPr>
        <p:spPr/>
        <p:txBody>
          <a:bodyPr>
            <a:normAutofit fontScale="90000"/>
          </a:bodyPr>
          <a:lstStyle/>
          <a:p>
            <a:r>
              <a:rPr lang="en-US" dirty="0" smtClean="0"/>
              <a:t>Hadoop ecosystem</a:t>
            </a:r>
            <a:endParaRPr lang="en-US" dirty="0"/>
          </a:p>
        </p:txBody>
      </p:sp>
      <p:pic>
        <p:nvPicPr>
          <p:cNvPr id="48" name="Picture 47"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720" y="1810512"/>
            <a:ext cx="1024137" cy="76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503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36"/>
                                        </p:tgtEl>
                                        <p:attrNameLst>
                                          <p:attrName>fillcolor</p:attrName>
                                        </p:attrNameLst>
                                      </p:cBhvr>
                                      <p:to>
                                        <a:schemeClr val="tx1"/>
                                      </p:to>
                                    </p:animClr>
                                    <p:set>
                                      <p:cBhvr>
                                        <p:cTn id="49" dur="2000" fill="hold"/>
                                        <p:tgtEl>
                                          <p:spTgt spid="36"/>
                                        </p:tgtEl>
                                        <p:attrNameLst>
                                          <p:attrName>fill.type</p:attrName>
                                        </p:attrNameLst>
                                      </p:cBhvr>
                                      <p:to>
                                        <p:strVal val="solid"/>
                                      </p:to>
                                    </p:set>
                                    <p:set>
                                      <p:cBhvr>
                                        <p:cTn id="50" dur="2000" fill="hold"/>
                                        <p:tgtEl>
                                          <p:spTgt spid="36"/>
                                        </p:tgtEl>
                                        <p:attrNameLst>
                                          <p:attrName>fill.on</p:attrName>
                                        </p:attrNameLst>
                                      </p:cBhvr>
                                      <p:to>
                                        <p:strVal val="true"/>
                                      </p:to>
                                    </p:set>
                                  </p:childTnLst>
                                </p:cTn>
                              </p:par>
                              <p:par>
                                <p:cTn id="51" presetID="3" presetClass="emph" presetSubtype="2" fill="hold" grpId="1" nodeType="withEffect">
                                  <p:stCondLst>
                                    <p:cond delay="0"/>
                                  </p:stCondLst>
                                  <p:childTnLst>
                                    <p:animClr clrSpc="rgb" dir="cw">
                                      <p:cBhvr override="childStyle">
                                        <p:cTn id="52" dur="2000" fill="hold"/>
                                        <p:tgtEl>
                                          <p:spTgt spid="36"/>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12" grpId="0" animBg="1"/>
      <p:bldP spid="13" grpId="0" animBg="1"/>
      <p:bldP spid="14" grpId="0" animBg="1"/>
      <p:bldP spid="25" grpId="0" animBg="1"/>
    </p:bld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7" name="Rectangle 36"/>
          <p:cNvSpPr/>
          <p:nvPr/>
        </p:nvSpPr>
        <p:spPr bwMode="auto">
          <a:xfrm>
            <a:off x="2971800" y="3365832"/>
            <a:ext cx="5059967" cy="190264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Hadoop Core + </a:t>
            </a:r>
          </a:p>
          <a:p>
            <a:pPr algn="ctr" defTabSz="684949" fontAlgn="base">
              <a:spcBef>
                <a:spcPct val="0"/>
              </a:spcBef>
              <a:spcAft>
                <a:spcPct val="0"/>
              </a:spcAft>
            </a:pPr>
            <a:r>
              <a:rPr lang="en-US" dirty="0">
                <a:solidFill>
                  <a:srgbClr val="FFFFFF"/>
                </a:solidFill>
              </a:rPr>
              <a:t>Hive, Pig, </a:t>
            </a:r>
            <a:r>
              <a:rPr lang="en-US" dirty="0" err="1">
                <a:solidFill>
                  <a:srgbClr val="FFFFFF"/>
                </a:solidFill>
              </a:rPr>
              <a:t>HBase</a:t>
            </a:r>
            <a:endParaRPr lang="en-US" dirty="0">
              <a:solidFill>
                <a:srgbClr val="FFFFFF"/>
              </a:solidFill>
            </a:endParaRPr>
          </a:p>
        </p:txBody>
      </p:sp>
      <p:sp>
        <p:nvSpPr>
          <p:cNvPr id="19" name="Rectangle 18"/>
          <p:cNvSpPr/>
          <p:nvPr/>
        </p:nvSpPr>
        <p:spPr bwMode="auto">
          <a:xfrm>
            <a:off x="4744205" y="2524297"/>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C#, F#, .NET</a:t>
            </a:r>
          </a:p>
        </p:txBody>
      </p:sp>
      <p:sp>
        <p:nvSpPr>
          <p:cNvPr id="23" name="Rectangle 22"/>
          <p:cNvSpPr/>
          <p:nvPr/>
        </p:nvSpPr>
        <p:spPr bwMode="auto">
          <a:xfrm>
            <a:off x="2993136" y="5342421"/>
            <a:ext cx="3351269" cy="7680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Azure Storage (WASB)</a:t>
            </a:r>
          </a:p>
        </p:txBody>
      </p:sp>
      <p:sp>
        <p:nvSpPr>
          <p:cNvPr id="26" name="Rectangle 25"/>
          <p:cNvSpPr/>
          <p:nvPr/>
        </p:nvSpPr>
        <p:spPr bwMode="auto">
          <a:xfrm>
            <a:off x="8097250" y="3363938"/>
            <a:ext cx="1626472" cy="190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200" dirty="0">
                <a:solidFill>
                  <a:srgbClr val="FFFFFF"/>
                </a:solidFill>
              </a:rPr>
              <a:t>Office 365 Power BI (Excel, </a:t>
            </a:r>
            <a:r>
              <a:rPr lang="en-US" sz="1200" dirty="0" err="1">
                <a:solidFill>
                  <a:srgbClr val="FFFFFF"/>
                </a:solidFill>
              </a:rPr>
              <a:t>PowerQuery</a:t>
            </a:r>
            <a:r>
              <a:rPr lang="en-US" sz="1200" dirty="0">
                <a:solidFill>
                  <a:srgbClr val="FFFFFF"/>
                </a:solidFill>
              </a:rPr>
              <a:t>, </a:t>
            </a:r>
            <a:r>
              <a:rPr lang="en-US" sz="1200" dirty="0" err="1">
                <a:solidFill>
                  <a:srgbClr val="FFFFFF"/>
                </a:solidFill>
              </a:rPr>
              <a:t>PowerView</a:t>
            </a:r>
            <a:r>
              <a:rPr lang="en-US" sz="1200" dirty="0">
                <a:solidFill>
                  <a:srgbClr val="FFFFFF"/>
                </a:solidFill>
              </a:rPr>
              <a:t>,</a:t>
            </a:r>
          </a:p>
          <a:p>
            <a:pPr algn="ctr" defTabSz="684949" fontAlgn="base">
              <a:spcBef>
                <a:spcPct val="0"/>
              </a:spcBef>
              <a:spcAft>
                <a:spcPct val="0"/>
              </a:spcAft>
            </a:pPr>
            <a:r>
              <a:rPr lang="en-US" sz="1200" dirty="0">
                <a:solidFill>
                  <a:srgbClr val="FFFFFF"/>
                </a:solidFill>
              </a:rPr>
              <a:t>BI Sites)</a:t>
            </a:r>
          </a:p>
        </p:txBody>
      </p:sp>
      <p:sp>
        <p:nvSpPr>
          <p:cNvPr id="28" name="Rectangle 27"/>
          <p:cNvSpPr/>
          <p:nvPr/>
        </p:nvSpPr>
        <p:spPr bwMode="auto">
          <a:xfrm>
            <a:off x="6427817" y="5350075"/>
            <a:ext cx="3279443" cy="7604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World's Data (Azure Data Marketplace)</a:t>
            </a:r>
          </a:p>
        </p:txBody>
      </p:sp>
      <p:sp>
        <p:nvSpPr>
          <p:cNvPr id="3" name="Title 2"/>
          <p:cNvSpPr>
            <a:spLocks noGrp="1"/>
          </p:cNvSpPr>
          <p:nvPr>
            <p:ph type="title"/>
          </p:nvPr>
        </p:nvSpPr>
        <p:spPr/>
        <p:txBody>
          <a:bodyPr>
            <a:normAutofit fontScale="90000"/>
          </a:bodyPr>
          <a:lstStyle/>
          <a:p>
            <a:r>
              <a:rPr lang="en-US" dirty="0"/>
              <a:t>HDInsight and Hadoop</a:t>
            </a:r>
          </a:p>
        </p:txBody>
      </p:sp>
      <p:pic>
        <p:nvPicPr>
          <p:cNvPr id="22" name="Picture 21"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1606" y="4389640"/>
            <a:ext cx="1024137" cy="7681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971800" y="2523744"/>
            <a:ext cx="1693361"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ODBC</a:t>
            </a:r>
          </a:p>
        </p:txBody>
      </p:sp>
      <p:sp>
        <p:nvSpPr>
          <p:cNvPr id="30" name="Rectangle 29"/>
          <p:cNvSpPr/>
          <p:nvPr/>
        </p:nvSpPr>
        <p:spPr bwMode="auto">
          <a:xfrm>
            <a:off x="6427817" y="2524296"/>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err="1">
                <a:solidFill>
                  <a:srgbClr val="FFFFFF"/>
                </a:solidFill>
              </a:rPr>
              <a:t>Sqoop</a:t>
            </a:r>
            <a:r>
              <a:rPr lang="en-US" dirty="0">
                <a:solidFill>
                  <a:srgbClr val="FFFFFF"/>
                </a:solidFill>
              </a:rPr>
              <a:t> for SQL Server</a:t>
            </a:r>
          </a:p>
        </p:txBody>
      </p:sp>
      <p:sp>
        <p:nvSpPr>
          <p:cNvPr id="33" name="Rectangle 32"/>
          <p:cNvSpPr/>
          <p:nvPr/>
        </p:nvSpPr>
        <p:spPr bwMode="auto">
          <a:xfrm>
            <a:off x="8107061" y="2524295"/>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PowerShell</a:t>
            </a:r>
          </a:p>
        </p:txBody>
      </p:sp>
      <p:pic>
        <p:nvPicPr>
          <p:cNvPr id="3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212" y="1806893"/>
            <a:ext cx="827468" cy="8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66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9" grpId="0" animBg="1"/>
      <p:bldP spid="23" grpId="0" animBg="1"/>
      <p:bldP spid="26" grpId="0" animBg="1"/>
      <p:bldP spid="28" grpId="0" animBg="1"/>
      <p:bldP spid="24" grpId="0" animBg="1"/>
      <p:bldP spid="30" grpId="0" animBg="1"/>
      <p:bldP spid="33" grpId="0" animBg="1"/>
    </p:bld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4614"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320040" y="228600"/>
            <a:ext cx="11152188" cy="747713"/>
          </a:xfrm>
        </p:spPr>
        <p:txBody>
          <a:bodyPr>
            <a:normAutofit fontScale="90000"/>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2213"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Microsoft Power BI stack</a:t>
            </a:r>
          </a:p>
          <a:p>
            <a:pPr defTabSz="913788" fontAlgn="base">
              <a:spcBef>
                <a:spcPts val="600"/>
              </a:spcBef>
              <a:spcAft>
                <a:spcPct val="0"/>
              </a:spcAft>
            </a:pPr>
            <a:r>
              <a:rPr lang="en-US" dirty="0">
                <a:ln>
                  <a:solidFill>
                    <a:srgbClr val="FFFFFF">
                      <a:alpha val="0"/>
                    </a:srgbClr>
                  </a:solidFill>
                </a:ln>
                <a:solidFill>
                  <a:srgbClr val="595959"/>
                </a:solidFill>
              </a:rPr>
              <a:t>Hive ODBC Driver</a:t>
            </a:r>
          </a:p>
        </p:txBody>
      </p:sp>
      <p:sp>
        <p:nvSpPr>
          <p:cNvPr id="13" name="Rectangle 12"/>
          <p:cNvSpPr/>
          <p:nvPr>
            <p:custDataLst>
              <p:tags r:id="rId5"/>
            </p:custDataLst>
          </p:nvPr>
        </p:nvSpPr>
        <p:spPr bwMode="auto">
          <a:xfrm>
            <a:off x="3732214"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Hadoop distribution for Microsoft Azure</a:t>
            </a:r>
          </a:p>
          <a:p>
            <a:pPr defTabSz="913788" fontAlgn="base">
              <a:spcBef>
                <a:spcPts val="600"/>
              </a:spcBef>
              <a:spcAft>
                <a:spcPct val="0"/>
              </a:spcAft>
            </a:pPr>
            <a:r>
              <a:rPr lang="en-US" dirty="0">
                <a:ln>
                  <a:solidFill>
                    <a:srgbClr val="FFFFFF">
                      <a:alpha val="0"/>
                    </a:srgbClr>
                  </a:solidFill>
                </a:ln>
                <a:solidFill>
                  <a:srgbClr val="595959"/>
                </a:solidFill>
              </a:rPr>
              <a:t>Strategic Partnership with </a:t>
            </a:r>
            <a:r>
              <a:rPr lang="en-US" dirty="0" err="1">
                <a:ln>
                  <a:solidFill>
                    <a:srgbClr val="FFFFFF">
                      <a:alpha val="0"/>
                    </a:srgbClr>
                  </a:solidFill>
                </a:ln>
                <a:solidFill>
                  <a:srgbClr val="595959"/>
                </a:solidFill>
              </a:rPr>
              <a:t>Hortonworks</a:t>
            </a:r>
            <a:endParaRPr lang="en-US" dirty="0">
              <a:ln>
                <a:solidFill>
                  <a:srgbClr val="FFFFFF">
                    <a:alpha val="0"/>
                  </a:srgbClr>
                </a:solidFill>
              </a:ln>
              <a:solidFill>
                <a:srgbClr val="595959"/>
              </a:solidFill>
            </a:endParaRPr>
          </a:p>
        </p:txBody>
      </p:sp>
      <p:sp>
        <p:nvSpPr>
          <p:cNvPr id="15" name="Rectangle 14"/>
          <p:cNvSpPr/>
          <p:nvPr>
            <p:custDataLst>
              <p:tags r:id="rId6"/>
            </p:custDataLst>
          </p:nvPr>
        </p:nvSpPr>
        <p:spPr bwMode="auto">
          <a:xfrm>
            <a:off x="3732214"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diverse sources of data</a:t>
            </a:r>
          </a:p>
        </p:txBody>
      </p:sp>
      <p:grpSp>
        <p:nvGrpSpPr>
          <p:cNvPr id="3" name="Group 2"/>
          <p:cNvGrpSpPr/>
          <p:nvPr/>
        </p:nvGrpSpPr>
        <p:grpSpPr>
          <a:xfrm>
            <a:off x="582159"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nvGrpSpPr>
          <p:cNvPr id="5" name="Group 4"/>
          <p:cNvGrpSpPr/>
          <p:nvPr/>
        </p:nvGrpSpPr>
        <p:grpSpPr>
          <a:xfrm>
            <a:off x="582159"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ENTERPRISE</a:t>
              </a:r>
            </a:p>
            <a:p>
              <a:pPr defTabSz="913788" fontAlgn="base">
                <a:spcBef>
                  <a:spcPct val="0"/>
                </a:spcBef>
                <a:spcAft>
                  <a:spcPct val="0"/>
                </a:spcAft>
              </a:pPr>
              <a:r>
                <a:rPr lang="en-US" dirty="0">
                  <a:ln>
                    <a:solidFill>
                      <a:srgbClr val="FFFFFF">
                        <a:alpha val="0"/>
                      </a:srgbClr>
                    </a:solidFill>
                  </a:ln>
                  <a:solidFill>
                    <a:srgbClr val="FFFFFF"/>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nvGrpSpPr>
          <p:cNvPr id="6" name="Group 5"/>
          <p:cNvGrpSpPr/>
          <p:nvPr/>
        </p:nvGrpSpPr>
        <p:grpSpPr>
          <a:xfrm>
            <a:off x="582159"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BROADER</a:t>
              </a:r>
            </a:p>
            <a:p>
              <a:pPr defTabSz="913788" fontAlgn="base">
                <a:spcBef>
                  <a:spcPct val="0"/>
                </a:spcBef>
                <a:spcAft>
                  <a:spcPct val="0"/>
                </a:spcAft>
              </a:pPr>
              <a:r>
                <a:rPr lang="en-US" dirty="0">
                  <a:ln>
                    <a:solidFill>
                      <a:srgbClr val="FFFFFF">
                        <a:alpha val="0"/>
                      </a:srgbClr>
                    </a:solidFill>
                  </a:ln>
                  <a:solidFill>
                    <a:srgbClr val="FFFFFF"/>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Tree>
    <p:extLst>
      <p:ext uri="{BB962C8B-B14F-4D97-AF65-F5344CB8AC3E}">
        <p14:creationId xmlns:p14="http://schemas.microsoft.com/office/powerpoint/2010/main" val="1646937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indent="0" defTabSz="914325">
              <a:spcBef>
                <a:spcPts val="1200"/>
              </a:spcBef>
              <a:buNone/>
            </a:pPr>
            <a:r>
              <a:rPr lang="en-US" sz="4400" spc="-51" dirty="0" smtClean="0">
                <a:solidFill>
                  <a:schemeClr val="bg2"/>
                </a:solidFill>
                <a:latin typeface="+mj-lt"/>
              </a:rPr>
              <a:t>The Service </a:t>
            </a:r>
            <a:r>
              <a:rPr lang="en-US" sz="4400" spc="-51" dirty="0">
                <a:solidFill>
                  <a:schemeClr val="bg2"/>
                </a:solidFill>
                <a:latin typeface="+mj-lt"/>
              </a:rPr>
              <a:t>head </a:t>
            </a:r>
            <a:r>
              <a:rPr lang="en-US" sz="4400" spc="-51" dirty="0" smtClean="0">
                <a:solidFill>
                  <a:schemeClr val="bg2"/>
                </a:solidFill>
                <a:latin typeface="+mj-lt"/>
              </a:rPr>
              <a:t>contains </a:t>
            </a:r>
            <a:r>
              <a:rPr lang="en-US" sz="4400" spc="-51" dirty="0">
                <a:solidFill>
                  <a:schemeClr val="bg2"/>
                </a:solidFill>
                <a:latin typeface="+mj-lt"/>
              </a:rPr>
              <a:t>databases</a:t>
            </a:r>
          </a:p>
          <a:p>
            <a:pPr marL="252000" lvl="1" indent="0" defTabSz="914325">
              <a:spcBef>
                <a:spcPts val="1200"/>
              </a:spcBef>
              <a:buNone/>
            </a:pPr>
            <a:r>
              <a:rPr lang="en-US" sz="4400" spc="-51" dirty="0">
                <a:solidFill>
                  <a:schemeClr val="bg2"/>
                </a:solidFill>
                <a:latin typeface="+mj-lt"/>
              </a:rPr>
              <a:t>Connect via automatically generated </a:t>
            </a:r>
            <a:r>
              <a:rPr lang="en-US" sz="4400" spc="-51" dirty="0" smtClean="0">
                <a:solidFill>
                  <a:schemeClr val="bg2"/>
                </a:solidFill>
                <a:latin typeface="+mj-lt"/>
              </a:rPr>
              <a:t>FQDN: {name}.database.windows.net</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Initially contains only a master </a:t>
            </a:r>
            <a:r>
              <a:rPr lang="en-US" sz="4400" spc="-51" dirty="0" smtClean="0">
                <a:solidFill>
                  <a:schemeClr val="bg2"/>
                </a:solidFill>
                <a:latin typeface="+mj-lt"/>
              </a:rPr>
              <a:t>database</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dirty="0" smtClean="0"/>
              <a:t>Server Definition</a:t>
            </a:r>
            <a:endParaRPr lang="en-US" dirty="0"/>
          </a:p>
        </p:txBody>
      </p:sp>
      <p:pic>
        <p:nvPicPr>
          <p:cNvPr id="8" name="Picture 7"/>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9677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Deploying and Interacting With a Hadoop Cluster on Azure</a:t>
            </a:r>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07247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MapReduce</a:t>
            </a:r>
            <a:endParaRPr lang="en-US" dirty="0"/>
          </a:p>
        </p:txBody>
      </p:sp>
      <p:sp>
        <p:nvSpPr>
          <p:cNvPr id="3" name="Text Placeholder 2"/>
          <p:cNvSpPr>
            <a:spLocks noGrp="1"/>
          </p:cNvSpPr>
          <p:nvPr>
            <p:ph idx="1"/>
          </p:nvPr>
        </p:nvSpPr>
        <p:spPr/>
        <p:txBody>
          <a:bodyPr>
            <a:normAutofit/>
          </a:bodyPr>
          <a:lstStyle/>
          <a:p>
            <a:pPr marL="574503" indent="-571329">
              <a:buFont typeface="Arial" panose="020B0604020202020204" pitchFamily="34" charset="0"/>
              <a:buChar char="•"/>
            </a:pPr>
            <a:r>
              <a:rPr lang="en-US" sz="2799" dirty="0">
                <a:solidFill>
                  <a:schemeClr val="bg1"/>
                </a:solidFill>
              </a:rPr>
              <a:t>Analogous to GROUP BY in SQL</a:t>
            </a:r>
          </a:p>
          <a:p>
            <a:pPr marL="574503" indent="-571329">
              <a:buFont typeface="Arial" panose="020B0604020202020204" pitchFamily="34" charset="0"/>
              <a:buChar char="•"/>
            </a:pPr>
            <a:r>
              <a:rPr lang="en-US" sz="2799" dirty="0">
                <a:solidFill>
                  <a:schemeClr val="bg1"/>
                </a:solidFill>
              </a:rPr>
              <a:t>Usually combiners can be an effective way to minimize network IO</a:t>
            </a:r>
          </a:p>
          <a:p>
            <a:pPr marL="574503" indent="-571329">
              <a:buFont typeface="Arial" panose="020B0604020202020204" pitchFamily="34" charset="0"/>
              <a:buChar char="•"/>
            </a:pPr>
            <a:r>
              <a:rPr lang="en-US" sz="2799" dirty="0">
                <a:solidFill>
                  <a:schemeClr val="bg1"/>
                </a:solidFill>
              </a:rPr>
              <a:t>Based on the dataset opportunity to use a custom partitioner to balance the </a:t>
            </a:r>
            <a:r>
              <a:rPr lang="en-US" sz="2799" dirty="0" smtClean="0">
                <a:solidFill>
                  <a:schemeClr val="bg1"/>
                </a:solidFill>
              </a:rPr>
              <a:t>reducers</a:t>
            </a:r>
          </a:p>
          <a:p>
            <a:pPr marL="574503" indent="-571329">
              <a:buFont typeface="Arial" panose="020B0604020202020204" pitchFamily="34" charset="0"/>
              <a:buChar char="•"/>
            </a:pPr>
            <a:r>
              <a:rPr lang="en-US" sz="2799" dirty="0" smtClean="0"/>
              <a:t>Complete control of mappers and reducers</a:t>
            </a:r>
          </a:p>
          <a:p>
            <a:pPr marL="574503" indent="-571329">
              <a:buFont typeface="Arial" panose="020B0604020202020204" pitchFamily="34" charset="0"/>
              <a:buChar char="•"/>
            </a:pPr>
            <a:r>
              <a:rPr lang="en-US" sz="2799" dirty="0" smtClean="0">
                <a:solidFill>
                  <a:schemeClr val="bg1"/>
                </a:solidFill>
              </a:rPr>
              <a:t>Non-trivial to write</a:t>
            </a:r>
            <a:endParaRPr lang="en-US" sz="2799" dirty="0">
              <a:solidFill>
                <a:schemeClr val="bg1"/>
              </a:solidFill>
            </a:endParaRPr>
          </a:p>
        </p:txBody>
      </p:sp>
      <p:sp>
        <p:nvSpPr>
          <p:cNvPr id="7" name="Slide Number Placeholder 6"/>
          <p:cNvSpPr>
            <a:spLocks noGrp="1"/>
          </p:cNvSpPr>
          <p:nvPr>
            <p:ph type="sldNum" sz="quarter" idx="12"/>
          </p:nvPr>
        </p:nvSpPr>
        <p:spPr>
          <a:prstGeom prst="rect">
            <a:avLst/>
          </a:prstGeom>
        </p:spPr>
        <p:txBody>
          <a:bodyPr/>
          <a:lstStyle/>
          <a:p>
            <a:fld id="{27258FFF-F925-446B-8502-81C933981705}" type="slidenum">
              <a:rPr lang="en-US" smtClean="0"/>
              <a:pPr/>
              <a:t>181</a:t>
            </a:fld>
            <a:endParaRPr lang="en-US" dirty="0"/>
          </a:p>
        </p:txBody>
      </p:sp>
    </p:spTree>
    <p:extLst>
      <p:ext uri="{BB962C8B-B14F-4D97-AF65-F5344CB8AC3E}">
        <p14:creationId xmlns:p14="http://schemas.microsoft.com/office/powerpoint/2010/main" val="3066929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a:t>
            </a:r>
            <a:endParaRPr lang="en-US" dirty="0"/>
          </a:p>
        </p:txBody>
      </p:sp>
      <p:sp>
        <p:nvSpPr>
          <p:cNvPr id="3" name="Content Placeholder 2"/>
          <p:cNvSpPr>
            <a:spLocks noGrp="1"/>
          </p:cNvSpPr>
          <p:nvPr>
            <p:ph idx="1"/>
          </p:nvPr>
        </p:nvSpPr>
        <p:spPr/>
        <p:txBody>
          <a:bodyPr>
            <a:noAutofit/>
          </a:bodyPr>
          <a:lstStyle/>
          <a:p>
            <a:endParaRPr lang="en-US" sz="2800" dirty="0" smtClean="0"/>
          </a:p>
          <a:p>
            <a:r>
              <a:rPr lang="en-US" sz="2800" dirty="0" smtClean="0"/>
              <a:t>SQL-Like query syntax – if you know SQL, you’ll be able to use Hive</a:t>
            </a:r>
          </a:p>
          <a:p>
            <a:r>
              <a:rPr lang="en-US" sz="2800" dirty="0" smtClean="0"/>
              <a:t>Relational set algebra mixed with row-oriented manipulation</a:t>
            </a:r>
          </a:p>
          <a:p>
            <a:r>
              <a:rPr lang="en-US" sz="2800" dirty="0" smtClean="0"/>
              <a:t>Declare tables (internal and external) and views</a:t>
            </a:r>
          </a:p>
          <a:p>
            <a:r>
              <a:rPr lang="en-US" sz="2800" dirty="0" smtClean="0"/>
              <a:t>Query processor optimizes </a:t>
            </a:r>
            <a:r>
              <a:rPr lang="en-US" sz="2800" dirty="0" err="1" smtClean="0"/>
              <a:t>MapReduce</a:t>
            </a:r>
            <a:r>
              <a:rPr lang="en-US" sz="2800" dirty="0" smtClean="0"/>
              <a:t> job</a:t>
            </a:r>
          </a:p>
        </p:txBody>
      </p:sp>
      <p:sp>
        <p:nvSpPr>
          <p:cNvPr id="4" name="Slide Number Placeholder 3"/>
          <p:cNvSpPr>
            <a:spLocks noGrp="1"/>
          </p:cNvSpPr>
          <p:nvPr>
            <p:ph type="sldNum" sz="quarter" idx="12"/>
          </p:nvPr>
        </p:nvSpPr>
        <p:spPr/>
        <p:txBody>
          <a:bodyPr/>
          <a:lstStyle/>
          <a:p>
            <a:fld id="{0A164282-434E-41D4-9582-783D542A7B68}" type="slidenum">
              <a:rPr lang="en-US" smtClean="0"/>
              <a:pPr/>
              <a:t>182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209625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HiveQL</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Create an External Table</a:t>
            </a:r>
          </a:p>
          <a:p>
            <a:endParaRPr lang="en-US" dirty="0"/>
          </a:p>
          <a:p>
            <a:endParaRPr lang="en-US" dirty="0" smtClean="0"/>
          </a:p>
          <a:p>
            <a:endParaRPr lang="en-US" dirty="0"/>
          </a:p>
        </p:txBody>
      </p:sp>
      <p:sp>
        <p:nvSpPr>
          <p:cNvPr id="9" name="TextBox 8"/>
          <p:cNvSpPr txBox="1"/>
          <p:nvPr/>
        </p:nvSpPr>
        <p:spPr>
          <a:xfrm>
            <a:off x="990600" y="2057400"/>
            <a:ext cx="10563753" cy="1723549"/>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latin typeface="Consolas"/>
              </a:rPr>
              <a:t>CREATE EXTERNAL TABLE </a:t>
            </a:r>
            <a:r>
              <a:rPr lang="en-US" sz="1600" dirty="0" err="1" smtClean="0">
                <a:solidFill>
                  <a:srgbClr val="081C23"/>
                </a:solidFill>
                <a:latin typeface="Consolas"/>
              </a:rPr>
              <a:t>iislogs</a:t>
            </a:r>
            <a:r>
              <a:rPr lang="en-US" sz="1600" dirty="0" smtClean="0">
                <a:solidFill>
                  <a:srgbClr val="081C23"/>
                </a:solidFill>
                <a:latin typeface="Consolas"/>
              </a:rPr>
              <a:t>(</a:t>
            </a:r>
          </a:p>
          <a:p>
            <a:r>
              <a:rPr lang="en-US" sz="1600" dirty="0">
                <a:solidFill>
                  <a:srgbClr val="081C23"/>
                </a:solidFill>
                <a:latin typeface="Consolas"/>
              </a:rPr>
              <a:t>	</a:t>
            </a:r>
            <a:r>
              <a:rPr lang="en-US" sz="1600" dirty="0" err="1" smtClean="0">
                <a:solidFill>
                  <a:srgbClr val="081C23"/>
                </a:solidFill>
                <a:latin typeface="Consolas"/>
              </a:rPr>
              <a:t>sdate</a:t>
            </a:r>
            <a:r>
              <a:rPr lang="en-US" sz="1600" dirty="0" smtClean="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stime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ssitename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csmethod</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csuristem</a:t>
            </a:r>
            <a:r>
              <a:rPr lang="en-US" sz="1600" dirty="0">
                <a:solidFill>
                  <a:srgbClr val="081C23"/>
                </a:solidFill>
                <a:latin typeface="Consolas"/>
              </a:rPr>
              <a:t> </a:t>
            </a:r>
            <a:r>
              <a:rPr lang="en-US" sz="1600" dirty="0">
                <a:solidFill>
                  <a:srgbClr val="0000FF"/>
                </a:solidFill>
                <a:latin typeface="Consolas"/>
              </a:rPr>
              <a:t>string, </a:t>
            </a:r>
            <a:r>
              <a:rPr lang="en-US" sz="1600" dirty="0" smtClean="0">
                <a:solidFill>
                  <a:srgbClr val="0000FF"/>
                </a:solidFill>
                <a:latin typeface="Consolas"/>
              </a:rPr>
              <a:t>    	</a:t>
            </a:r>
            <a:r>
              <a:rPr lang="en-US" sz="1600" dirty="0" err="1" smtClean="0">
                <a:solidFill>
                  <a:srgbClr val="081C23"/>
                </a:solidFill>
                <a:latin typeface="Consolas"/>
              </a:rPr>
              <a:t>csuriquery</a:t>
            </a:r>
            <a:r>
              <a:rPr lang="en-US" sz="1600" dirty="0" smtClean="0">
                <a:solidFill>
                  <a:srgbClr val="081C23"/>
                </a:solidFill>
                <a:latin typeface="Consolas"/>
              </a:rPr>
              <a:t> </a:t>
            </a:r>
            <a:r>
              <a:rPr lang="en-US" sz="1600" dirty="0">
                <a:solidFill>
                  <a:srgbClr val="0000FF"/>
                </a:solidFill>
                <a:latin typeface="Consolas"/>
              </a:rPr>
              <a:t>string, </a:t>
            </a:r>
            <a:r>
              <a:rPr lang="en-US" sz="1600" dirty="0">
                <a:solidFill>
                  <a:srgbClr val="081C23"/>
                </a:solidFill>
                <a:latin typeface="Consolas"/>
              </a:rPr>
              <a:t>sport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scstatus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timetaken</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81C23"/>
                </a:solidFill>
                <a:latin typeface="Consolas"/>
              </a:rPr>
              <a:t>)</a:t>
            </a:r>
          </a:p>
          <a:p>
            <a:r>
              <a:rPr lang="en-US" sz="1600" dirty="0">
                <a:solidFill>
                  <a:srgbClr val="0000FF"/>
                </a:solidFill>
                <a:latin typeface="Consolas"/>
              </a:rPr>
              <a:t>ROW FORMAT DELIMITED </a:t>
            </a:r>
          </a:p>
          <a:p>
            <a:r>
              <a:rPr lang="en-US" sz="1600" dirty="0">
                <a:solidFill>
                  <a:srgbClr val="0000FF"/>
                </a:solidFill>
                <a:latin typeface="Consolas"/>
              </a:rPr>
              <a:t>  FIELDS TERMINATED BY </a:t>
            </a:r>
            <a:r>
              <a:rPr lang="en-US" sz="1600" dirty="0">
                <a:solidFill>
                  <a:srgbClr val="081C23"/>
                </a:solidFill>
                <a:latin typeface="Consolas"/>
              </a:rPr>
              <a:t>' '</a:t>
            </a:r>
            <a:r>
              <a:rPr lang="en-US" sz="1600" dirty="0">
                <a:solidFill>
                  <a:srgbClr val="0000FF"/>
                </a:solidFill>
                <a:latin typeface="Consolas"/>
              </a:rPr>
              <a:t> </a:t>
            </a:r>
          </a:p>
          <a:p>
            <a:r>
              <a:rPr lang="en-US" sz="1600" dirty="0">
                <a:solidFill>
                  <a:srgbClr val="0000FF"/>
                </a:solidFill>
                <a:latin typeface="Consolas"/>
              </a:rPr>
              <a:t>LOCATION</a:t>
            </a:r>
          </a:p>
          <a:p>
            <a:r>
              <a:rPr lang="en-US" sz="1600" dirty="0">
                <a:solidFill>
                  <a:srgbClr val="0000FF"/>
                </a:solidFill>
                <a:latin typeface="Consolas"/>
              </a:rPr>
              <a:t>  </a:t>
            </a:r>
            <a:r>
              <a:rPr lang="en-US" sz="1600" dirty="0">
                <a:solidFill>
                  <a:srgbClr val="FF0000"/>
                </a:solidFill>
                <a:latin typeface="Consolas"/>
              </a:rPr>
              <a:t>'</a:t>
            </a:r>
            <a:r>
              <a:rPr lang="en-US" sz="1600" dirty="0" err="1">
                <a:solidFill>
                  <a:srgbClr val="FF0000"/>
                </a:solidFill>
                <a:latin typeface="Consolas"/>
              </a:rPr>
              <a:t>wasb</a:t>
            </a:r>
            <a:r>
              <a:rPr lang="en-US" sz="1600" dirty="0">
                <a:solidFill>
                  <a:srgbClr val="FF0000"/>
                </a:solidFill>
                <a:latin typeface="Consolas"/>
              </a:rPr>
              <a:t>://iis-logs@myapp.blob.core.windows.net/'</a:t>
            </a:r>
          </a:p>
        </p:txBody>
      </p:sp>
      <p:sp>
        <p:nvSpPr>
          <p:cNvPr id="10" name="TextBox 9"/>
          <p:cNvSpPr txBox="1"/>
          <p:nvPr/>
        </p:nvSpPr>
        <p:spPr>
          <a:xfrm>
            <a:off x="996696" y="4511331"/>
            <a:ext cx="10563753" cy="1477328"/>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sdate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stime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csmethod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scuristem</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api_version</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search_value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search_value</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from </a:t>
            </a:r>
            <a:r>
              <a:rPr lang="en-US" sz="1600" dirty="0">
                <a:solidFill>
                  <a:srgbClr val="80808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str_to_map</a:t>
            </a:r>
            <a:r>
              <a:rPr lang="en-US" sz="1600" dirty="0">
                <a:solidFill>
                  <a:srgbClr val="80808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csuriquery</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'&amp;'</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from</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iislogs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808080"/>
                </a:solidFill>
                <a:highlight>
                  <a:srgbClr val="FFFFFF"/>
                </a:highlight>
                <a:latin typeface="Consolas" panose="020B0609020204030204" pitchFamily="49" charset="0"/>
              </a:rPr>
              <a:t>) </a:t>
            </a:r>
            <a:r>
              <a:rPr lang="en-US" sz="1600" dirty="0" err="1" smtClean="0">
                <a:solidFill>
                  <a:srgbClr val="808080"/>
                </a:solidFill>
                <a:highlight>
                  <a:srgbClr val="FFFFFF"/>
                </a:highlight>
                <a:latin typeface="Consolas" panose="020B0609020204030204" pitchFamily="49" charset="0"/>
              </a:rPr>
              <a:t>version_logs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where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FF0000"/>
              </a:solidFill>
              <a:latin typeface="Consolas"/>
            </a:endParaRPr>
          </a:p>
        </p:txBody>
      </p:sp>
      <p:sp>
        <p:nvSpPr>
          <p:cNvPr id="11" name="Content Placeholder 5"/>
          <p:cNvSpPr txBox="1">
            <a:spLocks/>
          </p:cNvSpPr>
          <p:nvPr/>
        </p:nvSpPr>
        <p:spPr>
          <a:xfrm>
            <a:off x="560798" y="3866650"/>
            <a:ext cx="11079822" cy="2292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return 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51080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3" name="Content Placeholder 2"/>
          <p:cNvSpPr>
            <a:spLocks noGrp="1"/>
          </p:cNvSpPr>
          <p:nvPr>
            <p:ph idx="1"/>
          </p:nvPr>
        </p:nvSpPr>
        <p:spPr/>
        <p:txBody>
          <a:bodyPr>
            <a:noAutofit/>
          </a:bodyPr>
          <a:lstStyle/>
          <a:p>
            <a:r>
              <a:rPr lang="en-US" sz="2800" dirty="0" smtClean="0"/>
              <a:t>Script language for expressing </a:t>
            </a:r>
            <a:r>
              <a:rPr lang="en-US" sz="2800" dirty="0" err="1" smtClean="0"/>
              <a:t>MapReduce</a:t>
            </a:r>
            <a:r>
              <a:rPr lang="en-US" sz="2800" dirty="0" smtClean="0"/>
              <a:t> jobs</a:t>
            </a:r>
          </a:p>
          <a:p>
            <a:r>
              <a:rPr lang="en-US" sz="2800" dirty="0" smtClean="0"/>
              <a:t>Script operations can be chained together</a:t>
            </a:r>
          </a:p>
          <a:p>
            <a:r>
              <a:rPr lang="en-US" sz="2800" dirty="0" smtClean="0"/>
              <a:t>Compiler optimizes </a:t>
            </a:r>
            <a:r>
              <a:rPr lang="en-US" sz="2800" dirty="0" err="1" smtClean="0"/>
              <a:t>MapReduce</a:t>
            </a:r>
            <a:r>
              <a:rPr lang="en-US" sz="2800" dirty="0" smtClean="0"/>
              <a:t> job</a:t>
            </a:r>
            <a:endParaRPr lang="en-US" sz="2800" dirty="0"/>
          </a:p>
        </p:txBody>
      </p:sp>
    </p:spTree>
    <p:extLst>
      <p:ext uri="{BB962C8B-B14F-4D97-AF65-F5344CB8AC3E}">
        <p14:creationId xmlns:p14="http://schemas.microsoft.com/office/powerpoint/2010/main" val="415612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PigLatin</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Load and Transform Data</a:t>
            </a:r>
          </a:p>
          <a:p>
            <a:endParaRPr lang="en-US" dirty="0"/>
          </a:p>
          <a:p>
            <a:endParaRPr lang="en-US" dirty="0" smtClean="0"/>
          </a:p>
          <a:p>
            <a:endParaRPr lang="en-US" dirty="0"/>
          </a:p>
        </p:txBody>
      </p:sp>
      <p:sp>
        <p:nvSpPr>
          <p:cNvPr id="9" name="TextBox 8"/>
          <p:cNvSpPr txBox="1"/>
          <p:nvPr/>
        </p:nvSpPr>
        <p:spPr>
          <a:xfrm>
            <a:off x="990600" y="2057400"/>
            <a:ext cx="10563753" cy="738664"/>
          </a:xfrm>
          <a:prstGeom prst="rect">
            <a:avLst/>
          </a:prstGeom>
          <a:solidFill>
            <a:schemeClr val="bg1"/>
          </a:solidFill>
          <a:ln>
            <a:solidFill>
              <a:schemeClr val="accent2"/>
            </a:solidFill>
          </a:ln>
        </p:spPr>
        <p:txBody>
          <a:bodyPr wrap="square" lIns="91440" tIns="0" rIns="0" bIns="0" rtlCol="0">
            <a:spAutoFit/>
          </a:bodyPr>
          <a:lstStyle/>
          <a:p>
            <a:r>
              <a:rPr lang="en-US" sz="1600" dirty="0" smtClean="0">
                <a:solidFill>
                  <a:srgbClr val="0000FF"/>
                </a:solidFill>
                <a:latin typeface="Consolas"/>
              </a:rPr>
              <a:t>A </a:t>
            </a:r>
            <a:r>
              <a:rPr lang="en-US" sz="1600" dirty="0">
                <a:solidFill>
                  <a:srgbClr val="0000FF"/>
                </a:solidFill>
                <a:latin typeface="Consolas"/>
              </a:rPr>
              <a:t>= load '</a:t>
            </a:r>
            <a:r>
              <a:rPr lang="en-US" sz="1600" dirty="0" err="1">
                <a:solidFill>
                  <a:srgbClr val="0000FF"/>
                </a:solidFill>
                <a:latin typeface="Consolas"/>
              </a:rPr>
              <a:t>passwd</a:t>
            </a:r>
            <a:r>
              <a:rPr lang="en-US" sz="1600" dirty="0">
                <a:solidFill>
                  <a:srgbClr val="0000FF"/>
                </a:solidFill>
                <a:latin typeface="Consolas"/>
              </a:rPr>
              <a:t>' using </a:t>
            </a:r>
            <a:r>
              <a:rPr lang="en-US" sz="1600" dirty="0" err="1">
                <a:solidFill>
                  <a:srgbClr val="0000FF"/>
                </a:solidFill>
                <a:latin typeface="Consolas"/>
              </a:rPr>
              <a:t>PigStorage</a:t>
            </a:r>
            <a:r>
              <a:rPr lang="en-US" sz="1600" dirty="0">
                <a:solidFill>
                  <a:srgbClr val="0000FF"/>
                </a:solidFill>
                <a:latin typeface="Consolas"/>
              </a:rPr>
              <a:t>(':');  -- load the </a:t>
            </a:r>
            <a:r>
              <a:rPr lang="en-US" sz="1600" dirty="0" err="1">
                <a:solidFill>
                  <a:srgbClr val="0000FF"/>
                </a:solidFill>
                <a:latin typeface="Consolas"/>
              </a:rPr>
              <a:t>passwd</a:t>
            </a:r>
            <a:r>
              <a:rPr lang="en-US" sz="1600" dirty="0">
                <a:solidFill>
                  <a:srgbClr val="0000FF"/>
                </a:solidFill>
                <a:latin typeface="Consolas"/>
              </a:rPr>
              <a:t> file </a:t>
            </a:r>
          </a:p>
          <a:p>
            <a:r>
              <a:rPr lang="en-US" sz="1600" dirty="0">
                <a:solidFill>
                  <a:srgbClr val="0000FF"/>
                </a:solidFill>
                <a:latin typeface="Consolas"/>
              </a:rPr>
              <a:t>B = </a:t>
            </a:r>
            <a:r>
              <a:rPr lang="en-US" sz="1600" dirty="0" err="1">
                <a:solidFill>
                  <a:srgbClr val="0000FF"/>
                </a:solidFill>
                <a:latin typeface="Consolas"/>
              </a:rPr>
              <a:t>foreach</a:t>
            </a:r>
            <a:r>
              <a:rPr lang="en-US" sz="1600" dirty="0">
                <a:solidFill>
                  <a:srgbClr val="0000FF"/>
                </a:solidFill>
                <a:latin typeface="Consolas"/>
              </a:rPr>
              <a:t> A generate $0 as id;  -- extract the user IDs </a:t>
            </a:r>
          </a:p>
          <a:p>
            <a:r>
              <a:rPr lang="en-US" sz="1600" dirty="0">
                <a:solidFill>
                  <a:srgbClr val="0000FF"/>
                </a:solidFill>
                <a:latin typeface="Consolas"/>
              </a:rPr>
              <a:t>store B into ‘</a:t>
            </a:r>
            <a:r>
              <a:rPr lang="en-US" sz="1600" dirty="0" err="1">
                <a:solidFill>
                  <a:srgbClr val="0000FF"/>
                </a:solidFill>
                <a:latin typeface="Consolas"/>
              </a:rPr>
              <a:t>id.out</a:t>
            </a:r>
            <a:r>
              <a:rPr lang="en-US" sz="1600" dirty="0">
                <a:solidFill>
                  <a:srgbClr val="0000FF"/>
                </a:solidFill>
                <a:latin typeface="Consolas"/>
              </a:rPr>
              <a:t>’;  -- write the results to a file name </a:t>
            </a:r>
            <a:r>
              <a:rPr lang="en-US" sz="1600" dirty="0" err="1">
                <a:solidFill>
                  <a:srgbClr val="0000FF"/>
                </a:solidFill>
                <a:latin typeface="Consolas"/>
              </a:rPr>
              <a:t>id.out</a:t>
            </a:r>
            <a:endParaRPr lang="en-US" sz="1600" dirty="0">
              <a:solidFill>
                <a:srgbClr val="0000FF"/>
              </a:solidFill>
              <a:latin typeface="Consolas"/>
            </a:endParaRPr>
          </a:p>
        </p:txBody>
      </p:sp>
      <p:sp>
        <p:nvSpPr>
          <p:cNvPr id="10" name="TextBox 9"/>
          <p:cNvSpPr txBox="1"/>
          <p:nvPr/>
        </p:nvSpPr>
        <p:spPr>
          <a:xfrm>
            <a:off x="966216" y="3657600"/>
            <a:ext cx="10563753" cy="2215991"/>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00"/>
                </a:solidFill>
                <a:highlight>
                  <a:srgbClr val="FFFFFF"/>
                </a:highlight>
                <a:latin typeface="Consolas" panose="020B0609020204030204" pitchFamily="49" charset="0"/>
              </a:rPr>
              <a:t>LOGS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LOAD</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err="1">
                <a:solidFill>
                  <a:srgbClr val="FF0000"/>
                </a:solidFill>
                <a:highlight>
                  <a:srgbClr val="FFFFFF"/>
                </a:highlight>
                <a:latin typeface="Consolas" panose="020B0609020204030204" pitchFamily="49" charset="0"/>
              </a:rPr>
              <a:t>wasb</a:t>
            </a:r>
            <a:r>
              <a:rPr lang="en-US" sz="1600" dirty="0">
                <a:solidFill>
                  <a:srgbClr val="FF0000"/>
                </a:solidFill>
                <a:highlight>
                  <a:srgbClr val="FFFFFF"/>
                </a:highlight>
                <a:latin typeface="Consolas" panose="020B0609020204030204" pitchFamily="49" charset="0"/>
              </a:rPr>
              <a:t>:///example/data/sample.log'</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LOGS generate REGEX_EXTRACT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'(TRACE|DEBUG|INFO|WARN|ERROR|FATAL)'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FILTEREDLEVELS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FILTER 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GROUPEDLEVELS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FILTEREDLEVELS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FREQUENCIES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GROUPEDLEVELS generate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FILTEREDLEVELS</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RESULT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order</a:t>
            </a:r>
            <a:r>
              <a:rPr lang="en-US" sz="1600" dirty="0">
                <a:solidFill>
                  <a:srgbClr val="000000"/>
                </a:solidFill>
                <a:highlight>
                  <a:srgbClr val="FFFFFF"/>
                </a:highlight>
                <a:latin typeface="Consolas" panose="020B0609020204030204" pitchFamily="49" charset="0"/>
              </a:rPr>
              <a:t> FREQUENCIES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desc</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DUMP</a:t>
            </a:r>
            <a:r>
              <a:rPr lang="en-US" sz="1600" dirty="0">
                <a:solidFill>
                  <a:srgbClr val="000000"/>
                </a:solidFill>
                <a:highlight>
                  <a:srgbClr val="FFFFFF"/>
                </a:highlight>
                <a:latin typeface="Consolas" panose="020B0609020204030204" pitchFamily="49" charset="0"/>
              </a:rPr>
              <a:t> RESULT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endParaRPr lang="en-US" sz="1600" dirty="0">
              <a:solidFill>
                <a:srgbClr val="FF0000"/>
              </a:solidFill>
              <a:latin typeface="Consolas"/>
            </a:endParaRPr>
          </a:p>
        </p:txBody>
      </p:sp>
      <p:sp>
        <p:nvSpPr>
          <p:cNvPr id="11" name="Content Placeholder 5"/>
          <p:cNvSpPr txBox="1">
            <a:spLocks/>
          </p:cNvSpPr>
          <p:nvPr/>
        </p:nvSpPr>
        <p:spPr>
          <a:xfrm>
            <a:off x="560798" y="3044840"/>
            <a:ext cx="11079822" cy="31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a:t>
            </a:r>
            <a:r>
              <a:rPr lang="en-US" dirty="0" smtClean="0">
                <a:solidFill>
                  <a:srgbClr val="FFFFFF"/>
                </a:solidFill>
              </a:rPr>
              <a:t>return and process </a:t>
            </a:r>
            <a:r>
              <a:rPr lang="en-US" dirty="0">
                <a:solidFill>
                  <a:srgbClr val="FFFFFF"/>
                </a:solidFill>
              </a:rPr>
              <a:t>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452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563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320040" y="228600"/>
            <a:ext cx="11152188" cy="747713"/>
          </a:xfrm>
        </p:spPr>
        <p:txBody>
          <a:bodyPr>
            <a:normAutofit fontScale="90000"/>
          </a:bodyPr>
          <a:lstStyle/>
          <a:p>
            <a:r>
              <a:rPr lang="en-US" dirty="0">
                <a:solidFill>
                  <a:schemeClr val="bg1">
                    <a:alpha val="99000"/>
                  </a:schemeClr>
                </a:solidFill>
              </a:rPr>
              <a:t>Microsoft Big Data Roadmap</a:t>
            </a:r>
          </a:p>
        </p:txBody>
      </p:sp>
      <p:grpSp>
        <p:nvGrpSpPr>
          <p:cNvPr id="47" name="Group 46"/>
          <p:cNvGrpSpPr/>
          <p:nvPr/>
        </p:nvGrpSpPr>
        <p:grpSpPr>
          <a:xfrm>
            <a:off x="6175782"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To accelerate the delivery </a:t>
              </a:r>
              <a:br>
                <a:rPr sz="2200">
                  <a:solidFill>
                    <a:srgbClr val="FFFFFF">
                      <a:alpha val="99000"/>
                    </a:srgbClr>
                  </a:solidFill>
                </a:rPr>
              </a:br>
              <a:r>
                <a:rPr sz="2200">
                  <a:solidFill>
                    <a:srgbClr val="FFFFFF">
                      <a:alpha val="99000"/>
                    </a:srgbClr>
                  </a:solidFill>
                </a:rPr>
                <a:t>of Microsoft’s Hadoop based solution for Windows Server and service for Microsoft Azure, Microsoft is announcing a partnership with </a:t>
              </a:r>
              <a:r>
                <a:rPr sz="2200" err="1">
                  <a:solidFill>
                    <a:srgbClr val="FFFFFF">
                      <a:alpha val="99000"/>
                    </a:srgbClr>
                  </a:solidFill>
                </a:rPr>
                <a:t>Hortonworks</a:t>
              </a:r>
              <a:endParaRPr sz="2200">
                <a:solidFill>
                  <a:srgbClr val="FFFFFF">
                    <a:alpha val="99000"/>
                  </a:srgbClr>
                </a:solidFill>
              </a:endParaRPr>
            </a:p>
            <a:p>
              <a:pPr defTabSz="1218987">
                <a:buClr>
                  <a:srgbClr val="292929"/>
                </a:buClr>
                <a:buSzTx/>
              </a:pPr>
              <a:endParaRPr sz="2200">
                <a:solidFill>
                  <a:srgbClr val="FFFFFF">
                    <a:alpha val="99000"/>
                  </a:srgb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grpSp>
        <p:nvGrpSpPr>
          <p:cNvPr id="48" name="Group 47"/>
          <p:cNvGrpSpPr/>
          <p:nvPr/>
        </p:nvGrpSpPr>
        <p:grpSpPr>
          <a:xfrm>
            <a:off x="6175782" y="4010752"/>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committed </a:t>
              </a:r>
              <a:br>
                <a:rPr sz="2200">
                  <a:solidFill>
                    <a:srgbClr val="FFFFFF">
                      <a:alpha val="99000"/>
                    </a:srgbClr>
                  </a:solidFill>
                </a:rPr>
              </a:br>
              <a:r>
                <a:rPr sz="2200">
                  <a:solidFill>
                    <a:srgbClr val="FFFFFF">
                      <a:alpha val="99000"/>
                    </a:srgbClr>
                  </a:solidFill>
                </a:rPr>
                <a:t>to broadening accessibility and usage of Hadoop to end users, developers and IT professionals in organizations of all sizes</a:t>
              </a: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49" name="Group 48"/>
          <p:cNvGrpSpPr/>
          <p:nvPr/>
        </p:nvGrpSpPr>
        <p:grpSpPr>
          <a:xfrm>
            <a:off x="520701"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announcing </a:t>
              </a:r>
              <a:br>
                <a:rPr sz="2200">
                  <a:solidFill>
                    <a:srgbClr val="FFFFFF">
                      <a:alpha val="99000"/>
                    </a:srgbClr>
                  </a:solidFill>
                </a:rPr>
              </a:br>
              <a:r>
                <a:rPr sz="2200">
                  <a:solidFill>
                    <a:srgbClr val="FFFFFF">
                      <a:alpha val="99000"/>
                    </a:srgbClr>
                  </a:solidFill>
                </a:rPr>
                <a:t>an end-to-end roadmap </a:t>
              </a:r>
              <a:br>
                <a:rPr sz="2200">
                  <a:solidFill>
                    <a:srgbClr val="FFFFFF">
                      <a:alpha val="99000"/>
                    </a:srgbClr>
                  </a:solidFill>
                </a:rPr>
              </a:br>
              <a:r>
                <a:rPr sz="2200">
                  <a:solidFill>
                    <a:srgbClr val="FFFFFF">
                      <a:alpha val="99000"/>
                    </a:srgbClr>
                  </a:solidFill>
                </a:rPr>
                <a:t>for Big Data that embraces Apache </a:t>
              </a:r>
              <a:r>
                <a:rPr sz="2200" err="1">
                  <a:solidFill>
                    <a:srgbClr val="FFFFFF">
                      <a:alpha val="99000"/>
                    </a:srgbClr>
                  </a:solidFill>
                </a:rPr>
                <a:t>Hadoop</a:t>
              </a:r>
              <a:r>
                <a:rPr sz="2200" baseline="30000" err="1">
                  <a:solidFill>
                    <a:srgbClr val="FFFFFF">
                      <a:alpha val="99000"/>
                    </a:srgbClr>
                  </a:solidFill>
                </a:rPr>
                <a:t>TM</a:t>
              </a:r>
              <a:r>
                <a:rPr sz="2200">
                  <a:solidFill>
                    <a:srgbClr val="FFFFFF">
                      <a:alpha val="99000"/>
                    </a:srgbClr>
                  </a:solidFill>
                </a:rPr>
                <a:t> by distributing enterprise class Hadoop based solutions on both Windows Server and Microsoft Azure</a:t>
              </a: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50" name="Group 49"/>
          <p:cNvGrpSpPr/>
          <p:nvPr/>
        </p:nvGrpSpPr>
        <p:grpSpPr>
          <a:xfrm>
            <a:off x="520701"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extending </a:t>
              </a:r>
              <a:br>
                <a:rPr sz="2200">
                  <a:solidFill>
                    <a:srgbClr val="FFFFFF">
                      <a:alpha val="99000"/>
                    </a:srgbClr>
                  </a:solidFill>
                </a:rPr>
              </a:br>
              <a:r>
                <a:rPr sz="2200">
                  <a:solidFill>
                    <a:srgbClr val="FFFFFF">
                      <a:alpha val="99000"/>
                    </a:srgbClr>
                  </a:solidFill>
                </a:rPr>
                <a:t>its leadership in business intelligence and data warehousing to provide insights to all users by activating new types of </a:t>
              </a:r>
              <a:br>
                <a:rPr sz="2200">
                  <a:solidFill>
                    <a:srgbClr val="FFFFFF">
                      <a:alpha val="99000"/>
                    </a:srgbClr>
                  </a:solidFill>
                </a:rPr>
              </a:br>
              <a:r>
                <a:rPr sz="2200">
                  <a:solidFill>
                    <a:srgbClr val="FFFFFF">
                      <a:alpha val="99000"/>
                    </a:srgb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spTree>
    <p:extLst>
      <p:ext uri="{BB962C8B-B14F-4D97-AF65-F5344CB8AC3E}">
        <p14:creationId xmlns:p14="http://schemas.microsoft.com/office/powerpoint/2010/main" val="333889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38411" y="1385170"/>
            <a:ext cx="11149013" cy="2216150"/>
          </a:xfrm>
        </p:spPr>
        <p:txBody>
          <a:bodyPr/>
          <a:lstStyle/>
          <a:p>
            <a:pPr marL="0" lvl="0" indent="0">
              <a:buNone/>
            </a:pPr>
            <a:r>
              <a:rPr lang="en-US" u="sng" dirty="0" smtClean="0">
                <a:ln>
                  <a:solidFill>
                    <a:srgbClr val="FFFFFF">
                      <a:alpha val="0"/>
                    </a:srgbClr>
                  </a:solidFill>
                </a:ln>
                <a:latin typeface="Segoe UI Light" pitchFamily="34" charset="0"/>
              </a:rPr>
              <a:t>http://www.hadooponazure.com/</a:t>
            </a:r>
          </a:p>
          <a:p>
            <a:pPr marL="0" indent="0">
              <a:buNone/>
            </a:pPr>
            <a:r>
              <a:rPr lang="en-US" u="sng" dirty="0" smtClean="0">
                <a:ln>
                  <a:solidFill>
                    <a:srgbClr val="FFFFFF">
                      <a:alpha val="0"/>
                    </a:srgbClr>
                  </a:solidFill>
                </a:ln>
                <a:latin typeface="Segoe UI Light" pitchFamily="34" charset="0"/>
              </a:rPr>
              <a:t>http://hadoop.apache.org/</a:t>
            </a:r>
            <a:endParaRPr lang="en-US" u="sng" dirty="0">
              <a:ln>
                <a:solidFill>
                  <a:srgbClr val="FFFFFF">
                    <a:alpha val="0"/>
                  </a:srgbClr>
                </a:solidFill>
              </a:ln>
              <a:latin typeface="Segoe UI Light" pitchFamily="34" charset="0"/>
            </a:endParaRPr>
          </a:p>
          <a:p>
            <a:pPr lvl="0"/>
            <a:endParaRPr lang="en-US" u="sng" dirty="0" smtClean="0">
              <a:ln>
                <a:solidFill>
                  <a:srgbClr val="FFFFFF">
                    <a:alpha val="0"/>
                  </a:srgbClr>
                </a:solidFill>
              </a:ln>
              <a:latin typeface="Segoe UI Light" pitchFamily="34" charset="0"/>
            </a:endParaRPr>
          </a:p>
          <a:p>
            <a:endParaRPr lang="en-US" dirty="0"/>
          </a:p>
        </p:txBody>
      </p:sp>
      <p:sp>
        <p:nvSpPr>
          <p:cNvPr id="2" name="Title 1"/>
          <p:cNvSpPr>
            <a:spLocks noGrp="1"/>
          </p:cNvSpPr>
          <p:nvPr>
            <p:ph type="title" idx="4294967295"/>
          </p:nvPr>
        </p:nvSpPr>
        <p:spPr>
          <a:xfrm>
            <a:off x="250520" y="291231"/>
            <a:ext cx="11152188" cy="747713"/>
          </a:xfrm>
        </p:spPr>
        <p:txBody>
          <a:bodyPr>
            <a:normAutofit fontScale="90000"/>
          </a:bodyPr>
          <a:lstStyle/>
          <a:p>
            <a:r>
              <a:rPr lang="en-US" dirty="0">
                <a:solidFill>
                  <a:schemeClr val="bg1"/>
                </a:solidFill>
              </a:rPr>
              <a:t>Resources</a:t>
            </a:r>
            <a:endParaRPr lang="en-US" sz="3200" dirty="0">
              <a:solidFill>
                <a:schemeClr val="bg1"/>
              </a:solidFill>
            </a:endParaRPr>
          </a:p>
        </p:txBody>
      </p:sp>
    </p:spTree>
    <p:extLst>
      <p:ext uri="{BB962C8B-B14F-4D97-AF65-F5344CB8AC3E}">
        <p14:creationId xmlns:p14="http://schemas.microsoft.com/office/powerpoint/2010/main" val="11697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2178518" y="0"/>
            <a:ext cx="7834964" cy="268105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sv-SE" sz="4400" spc="-51" dirty="0" smtClean="0">
                <a:solidFill>
                  <a:schemeClr val="bg2"/>
                </a:solidFill>
                <a:latin typeface="+mj-lt"/>
              </a:rPr>
              <a:t>In </a:t>
            </a:r>
            <a:r>
              <a:rPr lang="sv-SE" sz="4400" spc="-51" dirty="0">
                <a:solidFill>
                  <a:schemeClr val="bg2"/>
                </a:solidFill>
                <a:latin typeface="+mj-lt"/>
              </a:rPr>
              <a:t>the </a:t>
            </a:r>
            <a:r>
              <a:rPr lang="sv-SE" sz="4400" spc="-51" dirty="0" smtClean="0">
                <a:solidFill>
                  <a:schemeClr val="bg2"/>
                </a:solidFill>
                <a:latin typeface="+mj-lt"/>
              </a:rPr>
              <a:t>Preview </a:t>
            </a:r>
            <a:r>
              <a:rPr lang="sv-SE" sz="4400" spc="-51" dirty="0">
                <a:solidFill>
                  <a:schemeClr val="bg2"/>
                </a:solidFill>
                <a:latin typeface="+mj-lt"/>
              </a:rPr>
              <a:t>Management </a:t>
            </a:r>
            <a:r>
              <a:rPr lang="sv-SE" sz="4400" spc="-51" dirty="0" smtClean="0">
                <a:solidFill>
                  <a:schemeClr val="bg2"/>
                </a:solidFill>
                <a:latin typeface="+mj-lt"/>
              </a:rPr>
              <a:t>Portal</a:t>
            </a:r>
            <a:r>
              <a:rPr lang="en-US" sz="4400" spc="-51" dirty="0" smtClean="0">
                <a:solidFill>
                  <a:schemeClr val="bg2"/>
                </a:solidFill>
                <a:latin typeface="+mj-lt"/>
              </a:rPr>
              <a:t/>
            </a:r>
            <a:br>
              <a:rPr lang="en-US" sz="4400" spc="-51" dirty="0" smtClean="0">
                <a:solidFill>
                  <a:schemeClr val="bg2"/>
                </a:solidFill>
                <a:latin typeface="+mj-lt"/>
              </a:rPr>
            </a:br>
            <a:r>
              <a:rPr lang="en-US" sz="4400" spc="-51" dirty="0" smtClean="0">
                <a:solidFill>
                  <a:schemeClr val="bg2"/>
                </a:solidFill>
                <a:latin typeface="+mj-lt"/>
              </a:rPr>
              <a:t>create </a:t>
            </a:r>
            <a:r>
              <a:rPr lang="en-US" sz="4400" spc="-51" dirty="0">
                <a:solidFill>
                  <a:schemeClr val="bg2"/>
                </a:solidFill>
                <a:latin typeface="+mj-lt"/>
              </a:rPr>
              <a:t>a SQL Database </a:t>
            </a:r>
            <a:r>
              <a:rPr lang="en-US" sz="4400" spc="-51" dirty="0" smtClean="0">
                <a:solidFill>
                  <a:schemeClr val="bg2"/>
                </a:solidFill>
                <a:latin typeface="+mj-lt"/>
              </a:rPr>
              <a:t>server</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3" name="Picture 2"/>
          <p:cNvPicPr>
            <a:picLocks noChangeAspect="1"/>
          </p:cNvPicPr>
          <p:nvPr/>
        </p:nvPicPr>
        <p:blipFill>
          <a:blip r:embed="rId4"/>
          <a:stretch>
            <a:fillRect/>
          </a:stretch>
        </p:blipFill>
        <p:spPr>
          <a:xfrm>
            <a:off x="2609671" y="2139706"/>
            <a:ext cx="6972658" cy="3454578"/>
          </a:xfrm>
          <a:prstGeom prst="rect">
            <a:avLst/>
          </a:prstGeom>
        </p:spPr>
      </p:pic>
    </p:spTree>
    <p:extLst>
      <p:ext uri="{BB962C8B-B14F-4D97-AF65-F5344CB8AC3E}">
        <p14:creationId xmlns:p14="http://schemas.microsoft.com/office/powerpoint/2010/main" val="102297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20701" y="228601"/>
            <a:ext cx="11149013" cy="1329595"/>
          </a:xfrm>
        </p:spPr>
        <p:txBody>
          <a:bodyPr>
            <a:normAutofit fontScale="90000"/>
          </a:bodyPr>
          <a:lstStyle/>
          <a:p>
            <a:r>
              <a:rPr lang="en-US" sz="4800" dirty="0"/>
              <a:t>SQL Database Billing Rates (As of 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200509" y="1805627"/>
            <a:ext cx="3345104" cy="3043210"/>
          </a:xfrm>
          <a:prstGeom prst="rect">
            <a:avLst/>
          </a:prstGeom>
          <a:noFill/>
          <a:ln>
            <a:noFill/>
          </a:ln>
        </p:spPr>
      </p:pic>
      <p:sp>
        <p:nvSpPr>
          <p:cNvPr id="7" name="Content Placeholder 2"/>
          <p:cNvSpPr txBox="1">
            <a:spLocks/>
          </p:cNvSpPr>
          <p:nvPr/>
        </p:nvSpPr>
        <p:spPr>
          <a:xfrm>
            <a:off x="6339283"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endParaRPr lang="en-US" sz="1600" spc="-51" dirty="0"/>
          </a:p>
        </p:txBody>
      </p:sp>
      <p:graphicFrame>
        <p:nvGraphicFramePr>
          <p:cNvPr id="8" name="Content Placeholder 1"/>
          <p:cNvGraphicFramePr>
            <a:graphicFrameLocks/>
          </p:cNvGraphicFramePr>
          <p:nvPr>
            <p:extLst/>
          </p:nvPr>
        </p:nvGraphicFramePr>
        <p:xfrm>
          <a:off x="4517027"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7027"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pc="-100" dirty="0">
                <a:solidFill>
                  <a:schemeClr val="accent2">
                    <a:alpha val="99000"/>
                  </a:schemeClr>
                </a:solidFill>
                <a:latin typeface="Segoe UI Light" pitchFamily="34" charset="0"/>
              </a:rPr>
              <a:t>Data Transfers</a:t>
            </a:r>
          </a:p>
          <a:p>
            <a:pPr marL="3175" lvl="1" indent="0" defTabSz="914325">
              <a:spcBef>
                <a:spcPts val="600"/>
              </a:spcBef>
              <a:buNone/>
            </a:pPr>
            <a:r>
              <a:rPr lang="en-US" sz="1600" spc="-51" dirty="0"/>
              <a:t>North America and Europe regions $0.05 - $0.12 per GB outbound</a:t>
            </a:r>
          </a:p>
          <a:p>
            <a:pPr marL="3175" lvl="1" indent="0" defTabSz="914325">
              <a:spcBef>
                <a:spcPts val="600"/>
              </a:spcBef>
              <a:buNone/>
            </a:pPr>
            <a:r>
              <a:rPr lang="en-US" sz="1600" spc="-51" dirty="0"/>
              <a:t>Asia Pacific region $0.12 - $0.19 per GB outbound</a:t>
            </a:r>
          </a:p>
          <a:p>
            <a:pPr marL="3175" lvl="1" indent="0" defTabSz="914325">
              <a:spcBef>
                <a:spcPts val="600"/>
              </a:spcBef>
              <a:buNone/>
            </a:pPr>
            <a:r>
              <a:rPr lang="en-US" sz="1600" spc="-51" dirty="0"/>
              <a:t>All inbound data transfers are at no charge.</a:t>
            </a:r>
          </a:p>
        </p:txBody>
      </p:sp>
      <p:sp>
        <p:nvSpPr>
          <p:cNvPr id="10" name="Content Placeholder 2"/>
          <p:cNvSpPr txBox="1">
            <a:spLocks/>
          </p:cNvSpPr>
          <p:nvPr/>
        </p:nvSpPr>
        <p:spPr>
          <a:xfrm>
            <a:off x="4517027"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1600" spc="-51" dirty="0"/>
              <a:t>Based on graduated rate based on database size</a:t>
            </a:r>
          </a:p>
          <a:p>
            <a:pPr marL="3175" indent="0" defTabSz="914325">
              <a:spcBef>
                <a:spcPts val="0"/>
              </a:spcBef>
              <a:spcAft>
                <a:spcPts val="300"/>
              </a:spcAft>
              <a:buNone/>
            </a:pPr>
            <a:r>
              <a:rPr lang="en-US" sz="1600" spc="-51" dirty="0"/>
              <a:t>Charged at monthly rate per database</a:t>
            </a:r>
          </a:p>
          <a:p>
            <a:pPr marL="3175" lvl="1" indent="0" defTabSz="914325">
              <a:spcBef>
                <a:spcPts val="600"/>
              </a:spcBef>
              <a:buNone/>
            </a:pPr>
            <a:r>
              <a:rPr lang="en-US" sz="1600" spc="-51" dirty="0"/>
              <a:t>Amortized over month -&gt; calculated on daily basis</a:t>
            </a:r>
          </a:p>
          <a:p>
            <a:pPr marL="3175" lvl="1" indent="0" defTabSz="914325">
              <a:spcBef>
                <a:spcPts val="600"/>
              </a:spcBef>
              <a:buNone/>
            </a:pPr>
            <a:r>
              <a:rPr lang="en-US" sz="1600" spc="-51" dirty="0"/>
              <a:t>No Transaction Charges</a:t>
            </a:r>
          </a:p>
        </p:txBody>
      </p:sp>
    </p:spTree>
    <p:extLst>
      <p:ext uri="{BB962C8B-B14F-4D97-AF65-F5344CB8AC3E}">
        <p14:creationId xmlns:p14="http://schemas.microsoft.com/office/powerpoint/2010/main" val="3593768338"/>
      </p:ext>
    </p:extLst>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553998"/>
          </a:xfrm>
        </p:spPr>
        <p:txBody>
          <a:bodyPr>
            <a:normAutofit fontScale="90000"/>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7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518015761"/>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p:spPr>
      </p:pic>
    </p:spTree>
    <p:extLst>
      <p:ext uri="{BB962C8B-B14F-4D97-AF65-F5344CB8AC3E}">
        <p14:creationId xmlns:p14="http://schemas.microsoft.com/office/powerpoint/2010/main" val="2018677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123398" y="519763"/>
            <a:ext cx="5945204" cy="164400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en-US" sz="4400" spc="-51" dirty="0" smtClean="0">
                <a:solidFill>
                  <a:schemeClr val="bg2"/>
                </a:solidFill>
                <a:latin typeface="+mj-lt"/>
              </a:rPr>
              <a:t>In </a:t>
            </a:r>
            <a:r>
              <a:rPr lang="en-US" sz="4400" spc="-51" dirty="0">
                <a:solidFill>
                  <a:schemeClr val="bg2"/>
                </a:solidFill>
                <a:latin typeface="+mj-lt"/>
              </a:rPr>
              <a:t>the </a:t>
            </a:r>
            <a:r>
              <a:rPr lang="en-US" sz="4400" spc="-51" dirty="0" smtClean="0">
                <a:solidFill>
                  <a:schemeClr val="bg2"/>
                </a:solidFill>
                <a:latin typeface="+mj-lt"/>
              </a:rPr>
              <a:t>Management Portal</a:t>
            </a:r>
            <a:br>
              <a:rPr lang="en-US" sz="4400" spc="-51" dirty="0" smtClean="0">
                <a:solidFill>
                  <a:schemeClr val="bg2"/>
                </a:solidFill>
                <a:latin typeface="+mj-lt"/>
              </a:rPr>
            </a:br>
            <a:r>
              <a:rPr lang="en-US" sz="4400" spc="-51" dirty="0" smtClean="0">
                <a:solidFill>
                  <a:schemeClr val="bg2"/>
                </a:solidFill>
                <a:latin typeface="+mj-lt"/>
              </a:rPr>
              <a:t>add </a:t>
            </a:r>
            <a:r>
              <a:rPr lang="en-US" sz="4400" spc="-51" dirty="0">
                <a:solidFill>
                  <a:schemeClr val="bg2"/>
                </a:solidFill>
                <a:latin typeface="+mj-lt"/>
              </a:rPr>
              <a:t>firewall </a:t>
            </a:r>
            <a:r>
              <a:rPr lang="en-US" sz="4400" spc="-51" dirty="0" smtClean="0">
                <a:solidFill>
                  <a:schemeClr val="bg2"/>
                </a:solidFill>
                <a:latin typeface="+mj-lt"/>
              </a:rPr>
              <a:t>rules</a:t>
            </a:r>
            <a:endParaRPr lang="en-US" sz="32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3556" name="Picture 4" descr="C:\Users\Magnus\AppData\Local\Temp\SNAGHTML244ed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021" y="2139706"/>
            <a:ext cx="8291959" cy="43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7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909888" y="2085727"/>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10" name="Content Placeholder 2"/>
          <p:cNvSpPr txBox="1">
            <a:spLocks/>
          </p:cNvSpPr>
          <p:nvPr/>
        </p:nvSpPr>
        <p:spPr>
          <a:xfrm>
            <a:off x="0" y="1"/>
            <a:ext cx="12191999" cy="232913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Microsoft Azure Platform PowerShell </a:t>
            </a:r>
            <a:r>
              <a:rPr lang="en-US" sz="4000" spc="-51" dirty="0" err="1">
                <a:solidFill>
                  <a:schemeClr val="bg2"/>
                </a:solidFill>
                <a:latin typeface="+mj-lt"/>
              </a:rPr>
              <a:t>cmdlets</a:t>
            </a:r>
            <a:endParaRPr lang="en-US" sz="4000" spc="-51" dirty="0">
              <a:solidFill>
                <a:schemeClr val="bg2"/>
              </a:solidFill>
              <a:latin typeface="+mj-lt"/>
            </a:endParaRPr>
          </a:p>
        </p:txBody>
      </p:sp>
      <p:pic>
        <p:nvPicPr>
          <p:cNvPr id="11" name="Picture 10"/>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955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812801"/>
            <a:ext cx="12191999" cy="70353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smtClean="0">
                <a:solidFill>
                  <a:schemeClr val="bg2"/>
                </a:solidFill>
                <a:latin typeface="+mj-lt"/>
              </a:rPr>
              <a:t>Azure </a:t>
            </a:r>
            <a:r>
              <a:rPr lang="en-US" sz="4000" spc="-51" dirty="0">
                <a:solidFill>
                  <a:schemeClr val="bg2"/>
                </a:solidFill>
                <a:latin typeface="+mj-lt"/>
              </a:rPr>
              <a:t>Cross-Platform Command-Line Interface (xplat-cli)</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4" name="Picture 3"/>
          <p:cNvPicPr>
            <a:picLocks noChangeAspect="1"/>
          </p:cNvPicPr>
          <p:nvPr/>
        </p:nvPicPr>
        <p:blipFill>
          <a:blip r:embed="rId3"/>
          <a:stretch>
            <a:fillRect/>
          </a:stretch>
        </p:blipFill>
        <p:spPr>
          <a:xfrm>
            <a:off x="1358655" y="1523902"/>
            <a:ext cx="9474687" cy="3810196"/>
          </a:xfrm>
          <a:prstGeom prst="rect">
            <a:avLst/>
          </a:prstGeom>
        </p:spPr>
      </p:pic>
      <p:pic>
        <p:nvPicPr>
          <p:cNvPr id="10" name="Picture 9"/>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5485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6045200"/>
            <a:ext cx="12191999" cy="8128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http://bit.ly/azureAutomation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smtClean="0">
                <a:solidFill>
                  <a:schemeClr val="bg2"/>
                </a:solidFill>
              </a:rPr>
              <a:t>Automation always pays off</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55" y="2190577"/>
            <a:ext cx="2781688" cy="2476846"/>
          </a:xfrm>
          <a:prstGeom prst="rect">
            <a:avLst/>
          </a:prstGeom>
        </p:spPr>
      </p:pic>
      <p:pic>
        <p:nvPicPr>
          <p:cNvPr id="7" name="Picture 6"/>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949719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latin typeface="+mj-lt"/>
              </a:rPr>
              <a:t>Creating A SQL </a:t>
            </a:r>
            <a:r>
              <a:rPr lang="en-US" sz="4400" dirty="0" smtClean="0">
                <a:latin typeface="+mj-lt"/>
              </a:rPr>
              <a:t>Database Server and a SQL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509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444933904"/>
              </p:ext>
            </p:extLst>
          </p:nvPr>
        </p:nvGraphicFramePr>
        <p:xfrm>
          <a:off x="340517" y="1487468"/>
          <a:ext cx="11510966" cy="3968287"/>
        </p:xfrm>
        <a:graphic>
          <a:graphicData uri="http://schemas.openxmlformats.org/drawingml/2006/table">
            <a:tbl>
              <a:tblPr firstRow="1" bandRow="1">
                <a:tableStyleId>{93296810-A885-4BE3-A3E7-6D5BEEA58F35}</a:tableStyleId>
              </a:tblPr>
              <a:tblGrid>
                <a:gridCol w="1198567"/>
                <a:gridCol w="1674812"/>
                <a:gridCol w="2071688"/>
                <a:gridCol w="1016000"/>
                <a:gridCol w="1841500"/>
                <a:gridCol w="830658"/>
                <a:gridCol w="960042"/>
                <a:gridCol w="1917699"/>
              </a:tblGrid>
              <a:tr h="566310">
                <a:tc rowSpan="2">
                  <a:txBody>
                    <a:bodyPr/>
                    <a:lstStyle/>
                    <a:p>
                      <a:r>
                        <a:rPr lang="en-US" b="0" dirty="0" smtClean="0">
                          <a:latin typeface="+mj-lt"/>
                        </a:rPr>
                        <a:t>Service</a:t>
                      </a:r>
                      <a:r>
                        <a:rPr lang="en-US" b="0" baseline="0" dirty="0" smtClean="0">
                          <a:latin typeface="+mj-lt"/>
                        </a:rPr>
                        <a:t> Tier</a:t>
                      </a:r>
                      <a:endParaRPr lang="en-US" b="0" dirty="0">
                        <a:latin typeface="+mj-lt"/>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Performance Level</a:t>
                      </a:r>
                      <a:endParaRPr lang="en-US" sz="1800" b="0" kern="1200" dirty="0">
                        <a:solidFill>
                          <a:schemeClr val="lt1"/>
                        </a:solidFill>
                        <a:latin typeface="+mj-lt"/>
                        <a:ea typeface="+mn-ea"/>
                        <a:cs typeface="+mn-cs"/>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Common App Pattern</a:t>
                      </a:r>
                      <a:endParaRPr lang="en-US" sz="1800" b="0" kern="1200" dirty="0">
                        <a:solidFill>
                          <a:schemeClr val="lt1"/>
                        </a:solidFill>
                        <a:latin typeface="+mj-lt"/>
                        <a:ea typeface="+mn-ea"/>
                        <a:cs typeface="+mn-cs"/>
                      </a:endParaRPr>
                    </a:p>
                  </a:txBody>
                  <a:tcPr>
                    <a:solidFill>
                      <a:srgbClr val="658E00"/>
                    </a:solidFill>
                  </a:tcPr>
                </a:tc>
                <a:tc gridSpan="3">
                  <a:txBody>
                    <a:bodyPr/>
                    <a:lstStyle/>
                    <a:p>
                      <a:pPr marL="0" algn="l" defTabSz="914400" rtl="0" eaLnBrk="1" latinLnBrk="0" hangingPunct="1"/>
                      <a:r>
                        <a:rPr lang="en-US" sz="1800" b="0" kern="1200" dirty="0" smtClean="0">
                          <a:solidFill>
                            <a:schemeClr val="lt1"/>
                          </a:solidFill>
                          <a:latin typeface="+mj-lt"/>
                          <a:ea typeface="+mn-ea"/>
                          <a:cs typeface="+mn-cs"/>
                        </a:rPr>
                        <a:t>Performance</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b="0" kern="1200" dirty="0" smtClean="0">
                          <a:solidFill>
                            <a:schemeClr val="lt1"/>
                          </a:solidFill>
                          <a:latin typeface="+mj-lt"/>
                          <a:ea typeface="+mn-ea"/>
                          <a:cs typeface="+mn-cs"/>
                        </a:rPr>
                        <a:t>Business Continuity </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smtClean="0">
                          <a:solidFill>
                            <a:srgbClr val="005D7E"/>
                          </a:solidFill>
                          <a:latin typeface="+mj-lt"/>
                        </a:rPr>
                        <a:t>Max DB Size</a:t>
                      </a:r>
                      <a:endParaRPr lang="en-US" dirty="0">
                        <a:solidFill>
                          <a:srgbClr val="005D7E"/>
                        </a:solidFill>
                        <a:latin typeface="+mj-lt"/>
                      </a:endParaRPr>
                    </a:p>
                  </a:txBody>
                  <a:tcPr/>
                </a:tc>
                <a:tc>
                  <a:txBody>
                    <a:bodyPr/>
                    <a:lstStyle/>
                    <a:p>
                      <a:r>
                        <a:rPr lang="en-US" dirty="0" smtClean="0">
                          <a:solidFill>
                            <a:srgbClr val="005D7E"/>
                          </a:solidFill>
                          <a:latin typeface="+mj-lt"/>
                        </a:rPr>
                        <a:t>Transaction </a:t>
                      </a:r>
                      <a:r>
                        <a:rPr lang="en-US" dirty="0" err="1" smtClean="0">
                          <a:solidFill>
                            <a:srgbClr val="005D7E"/>
                          </a:solidFill>
                          <a:latin typeface="+mj-lt"/>
                        </a:rPr>
                        <a:t>Perf</a:t>
                      </a:r>
                      <a:r>
                        <a:rPr lang="en-US" dirty="0" smtClean="0">
                          <a:solidFill>
                            <a:srgbClr val="005D7E"/>
                          </a:solidFill>
                          <a:latin typeface="+mj-lt"/>
                        </a:rPr>
                        <a:t>. Objective</a:t>
                      </a:r>
                      <a:endParaRPr lang="en-US" dirty="0">
                        <a:solidFill>
                          <a:srgbClr val="005D7E"/>
                        </a:solidFill>
                        <a:latin typeface="+mj-lt"/>
                      </a:endParaRPr>
                    </a:p>
                  </a:txBody>
                  <a:tcPr/>
                </a:tc>
                <a:tc>
                  <a:txBody>
                    <a:bodyPr/>
                    <a:lstStyle/>
                    <a:p>
                      <a:r>
                        <a:rPr lang="en-US" dirty="0" smtClean="0">
                          <a:solidFill>
                            <a:srgbClr val="005D7E"/>
                          </a:solidFill>
                          <a:latin typeface="+mj-lt"/>
                        </a:rPr>
                        <a:t>DTU</a:t>
                      </a:r>
                      <a:endParaRPr lang="en-US" dirty="0">
                        <a:solidFill>
                          <a:srgbClr val="005D7E"/>
                        </a:solidFill>
                        <a:latin typeface="+mj-lt"/>
                      </a:endParaRPr>
                    </a:p>
                  </a:txBody>
                  <a:tcPr/>
                </a:tc>
                <a:tc>
                  <a:txBody>
                    <a:bodyPr/>
                    <a:lstStyle/>
                    <a:p>
                      <a:r>
                        <a:rPr lang="en-US" dirty="0" smtClean="0">
                          <a:solidFill>
                            <a:srgbClr val="005D7E"/>
                          </a:solidFill>
                          <a:latin typeface="+mj-lt"/>
                        </a:rPr>
                        <a:t>PITR</a:t>
                      </a:r>
                      <a:endParaRPr lang="en-US" dirty="0">
                        <a:solidFill>
                          <a:srgbClr val="005D7E"/>
                        </a:solidFill>
                        <a:latin typeface="+mj-lt"/>
                      </a:endParaRPr>
                    </a:p>
                  </a:txBody>
                  <a:tcPr/>
                </a:tc>
                <a:tc>
                  <a:txBody>
                    <a:bodyPr/>
                    <a:lstStyle/>
                    <a:p>
                      <a:r>
                        <a:rPr lang="en-US" dirty="0" smtClean="0">
                          <a:solidFill>
                            <a:srgbClr val="005D7E"/>
                          </a:solidFill>
                          <a:latin typeface="+mj-lt"/>
                        </a:rPr>
                        <a:t>DR / GEO-Rep</a:t>
                      </a:r>
                      <a:endParaRPr lang="en-US" dirty="0">
                        <a:solidFill>
                          <a:srgbClr val="005D7E"/>
                        </a:solidFill>
                        <a:latin typeface="+mj-lt"/>
                      </a:endParaRPr>
                    </a:p>
                  </a:txBody>
                  <a:tcPr/>
                </a:tc>
              </a:tr>
              <a:tr h="854541">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sz="1600" dirty="0" smtClean="0">
                          <a:solidFill>
                            <a:srgbClr val="005D7E"/>
                          </a:solidFill>
                          <a:latin typeface="+mj-lt"/>
                        </a:rPr>
                        <a:t>Small</a:t>
                      </a:r>
                      <a:r>
                        <a:rPr lang="en-US" sz="1600" baseline="0" dirty="0" smtClean="0">
                          <a:solidFill>
                            <a:srgbClr val="005D7E"/>
                          </a:solidFill>
                          <a:latin typeface="+mj-lt"/>
                        </a:rPr>
                        <a:t> DB, SQL </a:t>
                      </a:r>
                      <a:r>
                        <a:rPr lang="en-US" sz="1600" baseline="0" dirty="0" err="1" smtClean="0">
                          <a:solidFill>
                            <a:srgbClr val="005D7E"/>
                          </a:solidFill>
                          <a:latin typeface="+mj-lt"/>
                        </a:rPr>
                        <a:t>opp</a:t>
                      </a:r>
                      <a:endParaRPr lang="en-US" dirty="0">
                        <a:solidFill>
                          <a:srgbClr val="005D7E"/>
                        </a:solidFill>
                        <a:latin typeface="+mj-lt"/>
                      </a:endParaRPr>
                    </a:p>
                  </a:txBody>
                  <a:tcPr/>
                </a:tc>
                <a:tc>
                  <a:txBody>
                    <a:bodyPr/>
                    <a:lstStyle/>
                    <a:p>
                      <a:r>
                        <a:rPr lang="en-US" dirty="0" smtClean="0">
                          <a:solidFill>
                            <a:srgbClr val="005D7E"/>
                          </a:solidFill>
                          <a:latin typeface="+mj-lt"/>
                        </a:rPr>
                        <a:t>2 GB</a:t>
                      </a:r>
                      <a:endParaRPr lang="en-US" dirty="0">
                        <a:solidFill>
                          <a:srgbClr val="005D7E"/>
                        </a:solidFill>
                        <a:latin typeface="+mj-lt"/>
                      </a:endParaRPr>
                    </a:p>
                  </a:txBody>
                  <a:tcPr/>
                </a:tc>
                <a:tc>
                  <a:txBody>
                    <a:bodyPr/>
                    <a:lstStyle/>
                    <a:p>
                      <a:r>
                        <a:rPr lang="en-US" dirty="0" smtClean="0">
                          <a:solidFill>
                            <a:srgbClr val="005D7E"/>
                          </a:solidFill>
                          <a:latin typeface="+mj-lt"/>
                        </a:rPr>
                        <a:t>Reliability</a:t>
                      </a:r>
                      <a:r>
                        <a:rPr lang="en-US" baseline="0" dirty="0" smtClean="0">
                          <a:solidFill>
                            <a:srgbClr val="005D7E"/>
                          </a:solidFill>
                          <a:latin typeface="+mj-lt"/>
                        </a:rPr>
                        <a:t> / Hr.</a:t>
                      </a:r>
                      <a:endParaRPr lang="en-US" dirty="0">
                        <a:solidFill>
                          <a:srgbClr val="005D7E"/>
                        </a:solidFill>
                        <a:latin typeface="+mj-lt"/>
                      </a:endParaRPr>
                    </a:p>
                  </a:txBody>
                  <a:tcPr/>
                </a:tc>
                <a:tc>
                  <a:txBody>
                    <a:bodyPr/>
                    <a:lstStyle/>
                    <a:p>
                      <a:r>
                        <a:rPr lang="en-US" dirty="0" smtClean="0">
                          <a:solidFill>
                            <a:srgbClr val="005D7E"/>
                          </a:solidFill>
                          <a:latin typeface="+mj-lt"/>
                        </a:rPr>
                        <a:t>5</a:t>
                      </a:r>
                      <a:endParaRPr lang="en-US" dirty="0">
                        <a:solidFill>
                          <a:srgbClr val="005D7E"/>
                        </a:solidFill>
                        <a:latin typeface="+mj-lt"/>
                      </a:endParaRPr>
                    </a:p>
                  </a:txBody>
                  <a:tcPr/>
                </a:tc>
                <a:tc>
                  <a:txBody>
                    <a:bodyPr/>
                    <a:lstStyle/>
                    <a:p>
                      <a:r>
                        <a:rPr lang="en-US" dirty="0" smtClean="0">
                          <a:solidFill>
                            <a:srgbClr val="005D7E"/>
                          </a:solidFill>
                          <a:latin typeface="+mj-lt"/>
                        </a:rPr>
                        <a:t>7 Days</a:t>
                      </a:r>
                      <a:endParaRPr lang="en-US" dirty="0">
                        <a:solidFill>
                          <a:srgbClr val="005D7E"/>
                        </a:solidFill>
                        <a:latin typeface="+mj-lt"/>
                      </a:endParaRPr>
                    </a:p>
                  </a:txBody>
                  <a:tcPr/>
                </a:tc>
                <a:tc>
                  <a:txBody>
                    <a:bodyPr/>
                    <a:lstStyle/>
                    <a:p>
                      <a:r>
                        <a:rPr lang="en-US" dirty="0" smtClean="0">
                          <a:solidFill>
                            <a:srgbClr val="005D7E"/>
                          </a:solidFill>
                          <a:latin typeface="+mj-lt"/>
                        </a:rPr>
                        <a:t>DB Copy + Manual Export</a:t>
                      </a:r>
                      <a:endParaRPr lang="en-US" dirty="0">
                        <a:solidFill>
                          <a:srgbClr val="005D7E"/>
                        </a:solidFill>
                        <a:latin typeface="+mj-lt"/>
                      </a:endParaRPr>
                    </a:p>
                  </a:txBody>
                  <a:tcPr/>
                </a:tc>
              </a:tr>
              <a:tr h="829178">
                <a:tc>
                  <a:txBody>
                    <a:bodyPr/>
                    <a:lstStyle/>
                    <a:p>
                      <a:r>
                        <a:rPr lang="en-US" dirty="0" smtClean="0">
                          <a:solidFill>
                            <a:srgbClr val="005D7E"/>
                          </a:solidFill>
                          <a:latin typeface="+mj-lt"/>
                        </a:rPr>
                        <a:t>Standard</a:t>
                      </a:r>
                      <a:endParaRPr lang="en-US" dirty="0">
                        <a:solidFill>
                          <a:srgbClr val="005D7E"/>
                        </a:solidFill>
                        <a:latin typeface="+mj-lt"/>
                      </a:endParaRPr>
                    </a:p>
                  </a:txBody>
                  <a:tcPr/>
                </a:tc>
                <a:tc>
                  <a:txBody>
                    <a:bodyPr/>
                    <a:lstStyle/>
                    <a:p>
                      <a:r>
                        <a:rPr lang="en-US" dirty="0" smtClean="0">
                          <a:solidFill>
                            <a:srgbClr val="005D7E"/>
                          </a:solidFill>
                          <a:latin typeface="+mj-lt"/>
                        </a:rPr>
                        <a:t>S0</a:t>
                      </a:r>
                      <a:br>
                        <a:rPr lang="en-US" dirty="0" smtClean="0">
                          <a:solidFill>
                            <a:srgbClr val="005D7E"/>
                          </a:solidFill>
                          <a:latin typeface="+mj-lt"/>
                        </a:rPr>
                      </a:br>
                      <a:r>
                        <a:rPr lang="en-US" dirty="0" smtClean="0">
                          <a:solidFill>
                            <a:srgbClr val="005D7E"/>
                          </a:solidFill>
                          <a:latin typeface="+mj-lt"/>
                        </a:rPr>
                        <a:t>S1</a:t>
                      </a:r>
                      <a:br>
                        <a:rPr lang="en-US" dirty="0" smtClean="0">
                          <a:solidFill>
                            <a:srgbClr val="005D7E"/>
                          </a:solidFill>
                          <a:latin typeface="+mj-lt"/>
                        </a:rPr>
                      </a:br>
                      <a:r>
                        <a:rPr lang="en-US" dirty="0" smtClean="0">
                          <a:solidFill>
                            <a:srgbClr val="005D7E"/>
                          </a:solidFill>
                          <a:latin typeface="+mj-lt"/>
                        </a:rPr>
                        <a:t>S2</a:t>
                      </a:r>
                      <a:endParaRPr lang="en-US" dirty="0">
                        <a:solidFill>
                          <a:srgbClr val="005D7E"/>
                        </a:solidFill>
                        <a:latin typeface="+mj-lt"/>
                      </a:endParaRPr>
                    </a:p>
                  </a:txBody>
                  <a:tcPr/>
                </a:tc>
                <a:tc>
                  <a:txBody>
                    <a:bodyPr/>
                    <a:lstStyle/>
                    <a:p>
                      <a:r>
                        <a:rPr lang="en-US" sz="1600" dirty="0" err="1" smtClean="0">
                          <a:solidFill>
                            <a:srgbClr val="005D7E"/>
                          </a:solidFill>
                          <a:latin typeface="+mj-lt"/>
                        </a:rPr>
                        <a:t>Wrkgp</a:t>
                      </a:r>
                      <a:r>
                        <a:rPr lang="en-US" sz="1600" dirty="0" smtClean="0">
                          <a:solidFill>
                            <a:srgbClr val="005D7E"/>
                          </a:solidFill>
                          <a:latin typeface="+mj-lt"/>
                        </a:rPr>
                        <a:t>/cloud</a:t>
                      </a:r>
                      <a:r>
                        <a:rPr lang="en-US" sz="1600" baseline="0" dirty="0" smtClean="0">
                          <a:solidFill>
                            <a:srgbClr val="005D7E"/>
                          </a:solidFill>
                          <a:latin typeface="+mj-lt"/>
                        </a:rPr>
                        <a:t> app, multiple concurrent  operations</a:t>
                      </a:r>
                      <a:endParaRPr lang="en-US" sz="1600" dirty="0">
                        <a:solidFill>
                          <a:srgbClr val="005D7E"/>
                        </a:solidFill>
                        <a:latin typeface="+mj-lt"/>
                      </a:endParaRPr>
                    </a:p>
                  </a:txBody>
                  <a:tcPr/>
                </a:tc>
                <a:tc>
                  <a:txBody>
                    <a:bodyPr/>
                    <a:lstStyle/>
                    <a:p>
                      <a:r>
                        <a:rPr lang="en-US" dirty="0" smtClean="0">
                          <a:solidFill>
                            <a:srgbClr val="005D7E"/>
                          </a:solidFill>
                          <a:latin typeface="+mj-lt"/>
                        </a:rPr>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Min.</a:t>
                      </a:r>
                      <a:endParaRPr lang="en-US" dirty="0" smtClean="0">
                        <a:solidFill>
                          <a:srgbClr val="005D7E"/>
                        </a:solidFill>
                        <a:latin typeface="+mj-lt"/>
                      </a:endParaRPr>
                    </a:p>
                  </a:txBody>
                  <a:tcPr/>
                </a:tc>
                <a:tc>
                  <a:txBody>
                    <a:bodyPr/>
                    <a:lstStyle/>
                    <a:p>
                      <a:r>
                        <a:rPr lang="en-US" dirty="0" smtClean="0">
                          <a:solidFill>
                            <a:srgbClr val="005D7E"/>
                          </a:solidFill>
                          <a:latin typeface="+mj-lt"/>
                        </a:rPr>
                        <a:t>10</a:t>
                      </a:r>
                      <a:br>
                        <a:rPr lang="en-US" dirty="0" smtClean="0">
                          <a:solidFill>
                            <a:srgbClr val="005D7E"/>
                          </a:solidFill>
                          <a:latin typeface="+mj-lt"/>
                        </a:rPr>
                      </a:br>
                      <a:r>
                        <a:rPr lang="en-US" dirty="0" smtClean="0">
                          <a:solidFill>
                            <a:srgbClr val="005D7E"/>
                          </a:solidFill>
                          <a:latin typeface="+mj-lt"/>
                        </a:rPr>
                        <a:t>20</a:t>
                      </a:r>
                      <a:br>
                        <a:rPr lang="en-US" dirty="0" smtClean="0">
                          <a:solidFill>
                            <a:srgbClr val="005D7E"/>
                          </a:solidFill>
                          <a:latin typeface="+mj-lt"/>
                        </a:rPr>
                      </a:br>
                      <a:r>
                        <a:rPr lang="en-US" dirty="0" smtClean="0">
                          <a:solidFill>
                            <a:srgbClr val="005D7E"/>
                          </a:solidFill>
                          <a:latin typeface="+mj-lt"/>
                        </a:rPr>
                        <a:t>50</a:t>
                      </a:r>
                      <a:endParaRPr lang="en-US" dirty="0">
                        <a:solidFill>
                          <a:srgbClr val="005D7E"/>
                        </a:solidFill>
                        <a:latin typeface="+mj-lt"/>
                      </a:endParaRPr>
                    </a:p>
                  </a:txBody>
                  <a:tcPr/>
                </a:tc>
                <a:tc>
                  <a:txBody>
                    <a:bodyPr/>
                    <a:lstStyle/>
                    <a:p>
                      <a:r>
                        <a:rPr lang="en-US" dirty="0" smtClean="0">
                          <a:solidFill>
                            <a:srgbClr val="005D7E"/>
                          </a:solidFill>
                          <a:latin typeface="+mj-lt"/>
                        </a:rPr>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DB Copy + Manual Export</a:t>
                      </a:r>
                    </a:p>
                  </a:txBody>
                  <a:tcPr/>
                </a:tc>
              </a:tr>
              <a:tr h="899032">
                <a:tc>
                  <a:txBody>
                    <a:bodyPr/>
                    <a:lstStyle/>
                    <a:p>
                      <a:r>
                        <a:rPr lang="en-US" dirty="0" smtClean="0">
                          <a:solidFill>
                            <a:srgbClr val="005D7E"/>
                          </a:solidFill>
                          <a:latin typeface="+mj-lt"/>
                        </a:rPr>
                        <a:t>Premium</a:t>
                      </a:r>
                      <a:endParaRPr lang="en-US" dirty="0">
                        <a:solidFill>
                          <a:srgbClr val="005D7E"/>
                        </a:solidFill>
                        <a:latin typeface="+mj-lt"/>
                      </a:endParaRPr>
                    </a:p>
                  </a:txBody>
                  <a:tcPr/>
                </a:tc>
                <a:tc>
                  <a:txBody>
                    <a:bodyPr/>
                    <a:lstStyle/>
                    <a:p>
                      <a:r>
                        <a:rPr lang="en-US" dirty="0" smtClean="0">
                          <a:solidFill>
                            <a:srgbClr val="005D7E"/>
                          </a:solidFill>
                          <a:latin typeface="+mj-lt"/>
                        </a:rPr>
                        <a:t>P1</a:t>
                      </a:r>
                      <a:r>
                        <a:rPr lang="en-US" baseline="0" dirty="0" smtClean="0">
                          <a:solidFill>
                            <a:srgbClr val="005D7E"/>
                          </a:solidFill>
                          <a:latin typeface="+mj-lt"/>
                        </a:rPr>
                        <a:t/>
                      </a:r>
                      <a:br>
                        <a:rPr lang="en-US" baseline="0" dirty="0" smtClean="0">
                          <a:solidFill>
                            <a:srgbClr val="005D7E"/>
                          </a:solidFill>
                          <a:latin typeface="+mj-lt"/>
                        </a:rPr>
                      </a:br>
                      <a:r>
                        <a:rPr lang="en-US" baseline="0" dirty="0" smtClean="0">
                          <a:solidFill>
                            <a:srgbClr val="005D7E"/>
                          </a:solidFill>
                          <a:latin typeface="+mj-lt"/>
                        </a:rPr>
                        <a:t>P2</a:t>
                      </a:r>
                      <a:br>
                        <a:rPr lang="en-US" baseline="0" dirty="0" smtClean="0">
                          <a:solidFill>
                            <a:srgbClr val="005D7E"/>
                          </a:solidFill>
                          <a:latin typeface="+mj-lt"/>
                        </a:rPr>
                      </a:br>
                      <a:r>
                        <a:rPr lang="en-US" baseline="0" dirty="0" smtClean="0">
                          <a:solidFill>
                            <a:srgbClr val="005D7E"/>
                          </a:solidFill>
                          <a:latin typeface="+mj-lt"/>
                        </a:rPr>
                        <a:t>P3</a:t>
                      </a:r>
                      <a:endParaRPr lang="en-US" dirty="0">
                        <a:solidFill>
                          <a:srgbClr val="005D7E"/>
                        </a:solidFill>
                        <a:latin typeface="+mj-lt"/>
                      </a:endParaRPr>
                    </a:p>
                  </a:txBody>
                  <a:tcPr/>
                </a:tc>
                <a:tc>
                  <a:txBody>
                    <a:bodyPr/>
                    <a:lstStyle/>
                    <a:p>
                      <a:r>
                        <a:rPr lang="en-US" sz="1600" dirty="0" smtClean="0">
                          <a:solidFill>
                            <a:srgbClr val="005D7E"/>
                          </a:solidFill>
                          <a:latin typeface="+mj-lt"/>
                        </a:rPr>
                        <a:t>Mission</a:t>
                      </a:r>
                      <a:r>
                        <a:rPr lang="en-US" sz="1600" baseline="0" dirty="0" smtClean="0">
                          <a:solidFill>
                            <a:srgbClr val="005D7E"/>
                          </a:solidFill>
                          <a:latin typeface="+mj-lt"/>
                        </a:rPr>
                        <a:t> Critical, High volume, Many concurrent Users</a:t>
                      </a:r>
                      <a:endParaRPr lang="en-US" sz="1600" dirty="0">
                        <a:solidFill>
                          <a:srgbClr val="005D7E"/>
                        </a:solidFill>
                        <a:latin typeface="+mj-lt"/>
                      </a:endParaRPr>
                    </a:p>
                  </a:txBody>
                  <a:tcPr/>
                </a:tc>
                <a:tc>
                  <a:txBody>
                    <a:bodyPr/>
                    <a:lstStyle/>
                    <a:p>
                      <a:r>
                        <a:rPr lang="en-US" dirty="0" smtClean="0">
                          <a:solidFill>
                            <a:srgbClr val="005D7E"/>
                          </a:solidFill>
                          <a:latin typeface="+mj-lt"/>
                        </a:rPr>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sec.</a:t>
                      </a:r>
                      <a:endParaRPr lang="en-US" dirty="0" smtClean="0">
                        <a:solidFill>
                          <a:srgbClr val="005D7E"/>
                        </a:solidFill>
                        <a:latin typeface="+mj-lt"/>
                      </a:endParaRPr>
                    </a:p>
                  </a:txBody>
                  <a:tcPr/>
                </a:tc>
                <a:tc>
                  <a:txBody>
                    <a:bodyPr/>
                    <a:lstStyle/>
                    <a:p>
                      <a:r>
                        <a:rPr lang="en-US" dirty="0" smtClean="0">
                          <a:solidFill>
                            <a:srgbClr val="005D7E"/>
                          </a:solidFill>
                          <a:latin typeface="+mj-lt"/>
                        </a:rPr>
                        <a:t>100</a:t>
                      </a:r>
                    </a:p>
                    <a:p>
                      <a:r>
                        <a:rPr lang="en-US" dirty="0" smtClean="0">
                          <a:solidFill>
                            <a:srgbClr val="005D7E"/>
                          </a:solidFill>
                          <a:latin typeface="+mj-lt"/>
                        </a:rPr>
                        <a:t>200</a:t>
                      </a:r>
                    </a:p>
                    <a:p>
                      <a:r>
                        <a:rPr lang="en-US" dirty="0" smtClean="0">
                          <a:solidFill>
                            <a:srgbClr val="005D7E"/>
                          </a:solidFill>
                          <a:latin typeface="+mj-lt"/>
                        </a:rPr>
                        <a:t>800</a:t>
                      </a:r>
                      <a:endParaRPr lang="en-US" dirty="0">
                        <a:solidFill>
                          <a:srgbClr val="005D7E"/>
                        </a:solidFill>
                        <a:latin typeface="+mj-lt"/>
                      </a:endParaRPr>
                    </a:p>
                  </a:txBody>
                  <a:tcPr/>
                </a:tc>
                <a:tc>
                  <a:txBody>
                    <a:bodyPr/>
                    <a:lstStyle/>
                    <a:p>
                      <a:r>
                        <a:rPr lang="en-US" dirty="0" smtClean="0">
                          <a:solidFill>
                            <a:srgbClr val="005D7E"/>
                          </a:solidFill>
                          <a:latin typeface="+mj-lt"/>
                        </a:rPr>
                        <a:t>35 Days</a:t>
                      </a:r>
                      <a:endParaRPr lang="en-US" dirty="0">
                        <a:solidFill>
                          <a:srgbClr val="005D7E"/>
                        </a:solidFill>
                        <a:latin typeface="+mj-lt"/>
                      </a:endParaRPr>
                    </a:p>
                  </a:txBody>
                  <a:tcPr/>
                </a:tc>
                <a:tc>
                  <a:txBody>
                    <a:bodyPr/>
                    <a:lstStyle/>
                    <a:p>
                      <a:r>
                        <a:rPr lang="en-US" dirty="0" smtClean="0">
                          <a:solidFill>
                            <a:srgbClr val="005D7E"/>
                          </a:solidFill>
                          <a:latin typeface="+mj-lt"/>
                        </a:rPr>
                        <a:t>Active Geo-replication</a:t>
                      </a:r>
                      <a:endParaRPr lang="en-US" dirty="0">
                        <a:solidFill>
                          <a:srgbClr val="005D7E"/>
                        </a:solidFill>
                        <a:latin typeface="+mj-lt"/>
                      </a:endParaRPr>
                    </a:p>
                  </a:txBody>
                  <a:tcPr/>
                </a:tc>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5376863"/>
            <a:ext cx="12192000" cy="1481137"/>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0790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67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229045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1160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121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44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17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22600"/>
            <a:ext cx="6180083" cy="812800"/>
          </a:xfrm>
        </p:spPr>
        <p:txBody>
          <a:bodyPr>
            <a:noAutofit/>
          </a:bodyPr>
          <a:lstStyle/>
          <a:p>
            <a:pPr marL="72000" algn="ctr"/>
            <a:r>
              <a:rPr lang="en-US" sz="6600" dirty="0">
                <a:solidFill>
                  <a:schemeClr val="bg2"/>
                </a:solidFill>
              </a:rPr>
              <a:t>SQL Database</a:t>
            </a:r>
          </a:p>
        </p:txBody>
      </p:sp>
      <p:sp>
        <p:nvSpPr>
          <p:cNvPr id="12" name="Title 1"/>
          <p:cNvSpPr txBox="1">
            <a:spLocks/>
          </p:cNvSpPr>
          <p:nvPr/>
        </p:nvSpPr>
        <p:spPr>
          <a:xfrm>
            <a:off x="6096001" y="3022600"/>
            <a:ext cx="6096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lgn="ctr"/>
            <a:r>
              <a:rPr lang="en-US" sz="6600" dirty="0" smtClean="0">
                <a:solidFill>
                  <a:schemeClr val="bg2"/>
                </a:solidFill>
              </a:rPr>
              <a:t>SQL IaaS</a:t>
            </a:r>
            <a:endParaRPr lang="en-US" sz="6600" dirty="0"/>
          </a:p>
        </p:txBody>
      </p:sp>
      <p:sp>
        <p:nvSpPr>
          <p:cNvPr id="10"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Why (at least) two offerings of SQL in Azure?</a:t>
            </a:r>
            <a:endParaRPr lang="en-US" dirty="0"/>
          </a:p>
        </p:txBody>
      </p:sp>
    </p:spTree>
    <p:extLst>
      <p:ext uri="{BB962C8B-B14F-4D97-AF65-F5344CB8AC3E}">
        <p14:creationId xmlns:p14="http://schemas.microsoft.com/office/powerpoint/2010/main" val="35510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21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smtClean="0"/>
              <a:t>Connect from on premise</a:t>
            </a:r>
          </a:p>
          <a:p>
            <a:r>
              <a:rPr lang="en-US" sz="4400" dirty="0" smtClean="0"/>
              <a:t>and deploy your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259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4400" dirty="0">
                <a:solidFill>
                  <a:schemeClr val="bg1"/>
                </a:solidFill>
                <a:latin typeface="+mj-lt"/>
              </a:rPr>
              <a:t>Transact-SQL</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Technologies</a:t>
            </a:r>
          </a:p>
        </p:txBody>
      </p:sp>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8226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a:t>
            </a:r>
            <a:r>
              <a:rPr lang="en-US" dirty="0"/>
              <a:t>- Languages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8950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Odata</a:t>
            </a:r>
          </a:p>
          <a:p>
            <a:pPr marL="252000" lvl="1" indent="0" defTabSz="914325">
              <a:spcBef>
                <a:spcPts val="1200"/>
              </a:spcBef>
              <a:buNone/>
            </a:pPr>
            <a:r>
              <a:rPr lang="en-US" sz="4400" dirty="0">
                <a:solidFill>
                  <a:schemeClr val="bg1"/>
                </a:solidFill>
                <a:latin typeface="+mj-lt"/>
              </a:rPr>
              <a:t>Entity Framework</a:t>
            </a:r>
          </a:p>
          <a:p>
            <a:pPr marL="252000" lvl="1" indent="0" defTabSz="914325">
              <a:spcBef>
                <a:spcPts val="1200"/>
              </a:spcBef>
              <a:buNone/>
            </a:pPr>
            <a:r>
              <a:rPr lang="en-US" sz="4400" dirty="0">
                <a:solidFill>
                  <a:schemeClr val="bg1"/>
                </a:solidFill>
                <a:latin typeface="+mj-lt"/>
              </a:rPr>
              <a:t>WCF Data Services</a:t>
            </a:r>
          </a:p>
          <a:p>
            <a:pPr marL="252000" lvl="1" indent="0" defTabSz="914325">
              <a:spcBef>
                <a:spcPts val="1200"/>
              </a:spcBef>
              <a:buNone/>
            </a:pPr>
            <a:r>
              <a:rPr lang="en-US" sz="4400" dirty="0" err="1">
                <a:solidFill>
                  <a:schemeClr val="bg1"/>
                </a:solidFill>
                <a:latin typeface="+mj-lt"/>
              </a:rPr>
              <a:t>Nhibernate</a:t>
            </a:r>
            <a:r>
              <a:rPr lang="en-US" sz="4400" dirty="0">
                <a:solidFill>
                  <a:schemeClr val="bg1"/>
                </a:solidFill>
                <a:latin typeface="+mj-lt"/>
              </a:rPr>
              <a:t> (etc.)</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Frameworks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5902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Server Management Studio </a:t>
            </a:r>
            <a:r>
              <a:rPr lang="en-US" sz="4400" dirty="0" smtClean="0">
                <a:solidFill>
                  <a:schemeClr val="bg1"/>
                </a:solidFill>
                <a:latin typeface="+mj-lt"/>
              </a:rPr>
              <a:t>(&gt;=2008 R2)</a:t>
            </a:r>
          </a:p>
          <a:p>
            <a:pPr marL="252000" lvl="1" indent="0" defTabSz="914325">
              <a:spcBef>
                <a:spcPts val="1200"/>
              </a:spcBef>
              <a:buNone/>
            </a:pPr>
            <a:r>
              <a:rPr lang="en-US" sz="4400" dirty="0">
                <a:solidFill>
                  <a:schemeClr val="bg1"/>
                </a:solidFill>
                <a:latin typeface="+mj-lt"/>
              </a:rPr>
              <a:t>SQL</a:t>
            </a:r>
            <a:r>
              <a:rPr lang="en-US" sz="4400" dirty="0" smtClean="0">
                <a:solidFill>
                  <a:schemeClr val="bg1"/>
                </a:solidFill>
                <a:latin typeface="+mj-lt"/>
              </a:rPr>
              <a:t> </a:t>
            </a:r>
            <a:r>
              <a:rPr lang="en-US" sz="4400" dirty="0">
                <a:solidFill>
                  <a:schemeClr val="bg1"/>
                </a:solidFill>
                <a:latin typeface="+mj-lt"/>
              </a:rPr>
              <a:t>Server command-line utilities (SQLCMD, BCP</a:t>
            </a:r>
            <a:r>
              <a:rPr lang="en-US" sz="4400" dirty="0" smtClean="0">
                <a:solidFill>
                  <a:schemeClr val="bg1"/>
                </a:solidFill>
                <a:latin typeface="+mj-lt"/>
              </a:rPr>
              <a:t>)</a:t>
            </a:r>
          </a:p>
          <a:p>
            <a:pPr marL="252000" lvl="1" indent="0" defTabSz="914325">
              <a:spcBef>
                <a:spcPts val="1200"/>
              </a:spcBef>
              <a:buNone/>
            </a:pPr>
            <a:r>
              <a:rPr lang="en-US" sz="4400" dirty="0" smtClean="0">
                <a:solidFill>
                  <a:schemeClr val="bg1"/>
                </a:solidFill>
                <a:latin typeface="+mj-lt"/>
              </a:rPr>
              <a:t>CA </a:t>
            </a:r>
            <a:r>
              <a:rPr lang="en-US" sz="4400" dirty="0">
                <a:solidFill>
                  <a:schemeClr val="bg1"/>
                </a:solidFill>
                <a:latin typeface="+mj-lt"/>
              </a:rPr>
              <a:t>Erwin® Data </a:t>
            </a:r>
            <a:r>
              <a:rPr lang="en-US" sz="4400" dirty="0" smtClean="0">
                <a:solidFill>
                  <a:schemeClr val="bg1"/>
                </a:solidFill>
                <a:latin typeface="+mj-lt"/>
              </a:rPr>
              <a:t>Modeler</a:t>
            </a:r>
          </a:p>
          <a:p>
            <a:pPr marL="252000" lvl="1" indent="0" defTabSz="914325">
              <a:spcBef>
                <a:spcPts val="1200"/>
              </a:spcBef>
              <a:buNone/>
            </a:pPr>
            <a:r>
              <a:rPr lang="en-US" sz="4400" dirty="0" smtClean="0">
                <a:solidFill>
                  <a:schemeClr val="bg1"/>
                </a:solidFill>
                <a:latin typeface="+mj-lt"/>
              </a:rPr>
              <a:t>Embarcadero </a:t>
            </a:r>
            <a:r>
              <a:rPr lang="en-US" sz="4400" dirty="0">
                <a:solidFill>
                  <a:schemeClr val="bg1"/>
                </a:solidFill>
                <a:latin typeface="+mj-lt"/>
              </a:rPr>
              <a:t>Technologies DBArtisan®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Tools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5688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Use </a:t>
            </a:r>
            <a:r>
              <a:rPr lang="en-US" sz="4400" dirty="0">
                <a:solidFill>
                  <a:schemeClr val="bg1"/>
                </a:solidFill>
                <a:latin typeface="+mj-lt"/>
              </a:rPr>
              <a:t>command, distributed transactions, distributed views</a:t>
            </a:r>
          </a:p>
          <a:p>
            <a:pPr marL="252000" lvl="1" indent="0" defTabSz="914325">
              <a:spcBef>
                <a:spcPts val="1200"/>
              </a:spcBef>
              <a:buNone/>
            </a:pPr>
            <a:r>
              <a:rPr lang="en-US" sz="4400" dirty="0">
                <a:solidFill>
                  <a:schemeClr val="bg1"/>
                </a:solidFill>
                <a:latin typeface="+mj-lt"/>
              </a:rPr>
              <a:t>Service Broker</a:t>
            </a:r>
          </a:p>
          <a:p>
            <a:pPr marL="252000" lvl="1" indent="0" defTabSz="914325">
              <a:spcBef>
                <a:spcPts val="1200"/>
              </a:spcBef>
              <a:buNone/>
            </a:pPr>
            <a:r>
              <a:rPr lang="en-US" sz="4400" dirty="0">
                <a:solidFill>
                  <a:schemeClr val="bg1"/>
                </a:solidFill>
                <a:latin typeface="+mj-lt"/>
              </a:rPr>
              <a:t>Common Language Runtime (CLR)</a:t>
            </a:r>
          </a:p>
          <a:p>
            <a:pPr marL="252000" lvl="1" indent="0" defTabSz="914325">
              <a:spcBef>
                <a:spcPts val="1200"/>
              </a:spcBef>
              <a:buNone/>
            </a:pPr>
            <a:r>
              <a:rPr lang="en-US" sz="4400" dirty="0">
                <a:solidFill>
                  <a:schemeClr val="bg1"/>
                </a:solidFill>
                <a:latin typeface="+mj-lt"/>
              </a:rPr>
              <a:t>SQL Agent</a:t>
            </a:r>
          </a:p>
          <a:p>
            <a:pPr marL="252000" lvl="1" indent="0" defTabSz="914325">
              <a:spcBef>
                <a:spcPts val="1200"/>
              </a:spcBef>
              <a:buNone/>
            </a:pPr>
            <a:r>
              <a:rPr lang="en-US" sz="4400" dirty="0">
                <a:solidFill>
                  <a:schemeClr val="bg1"/>
                </a:solidFill>
                <a:latin typeface="+mj-lt"/>
              </a:rPr>
              <a:t>SQL Profiler</a:t>
            </a:r>
          </a:p>
          <a:p>
            <a:pPr marL="252000" lvl="1" indent="0" defTabSz="914325">
              <a:spcBef>
                <a:spcPts val="1200"/>
              </a:spcBef>
              <a:buNone/>
            </a:pPr>
            <a:r>
              <a:rPr lang="en-US" sz="4400" dirty="0">
                <a:solidFill>
                  <a:schemeClr val="bg1"/>
                </a:solidFill>
                <a:latin typeface="+mj-lt"/>
              </a:rPr>
              <a:t>Native Encryption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Unsupported SQL Server Features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8585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1369" y="956707"/>
            <a:ext cx="8249264" cy="4679122"/>
          </a:xfrm>
          <a:prstGeom prst="rect">
            <a:avLst/>
          </a:prstGeom>
        </p:spPr>
      </p:pic>
      <p:sp>
        <p:nvSpPr>
          <p:cNvPr id="7" name="Content Placeholder 2"/>
          <p:cNvSpPr txBox="1">
            <a:spLocks/>
          </p:cNvSpPr>
          <p:nvPr/>
        </p:nvSpPr>
        <p:spPr>
          <a:xfrm>
            <a:off x="3347885" y="5530645"/>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bg2"/>
                </a:solidFill>
                <a:latin typeface="+mj-lt"/>
              </a:rPr>
              <a:t>Web </a:t>
            </a:r>
            <a:r>
              <a:rPr lang="en-US" sz="2400" spc="-51" dirty="0">
                <a:solidFill>
                  <a:schemeClr val="bg2"/>
                </a:solidFill>
                <a:latin typeface="+mj-lt"/>
              </a:rPr>
              <a:t>designers for tables, views, stored procs</a:t>
            </a:r>
          </a:p>
          <a:p>
            <a:pPr marL="3175" lvl="1" indent="0" algn="ctr" defTabSz="914325">
              <a:spcBef>
                <a:spcPts val="900"/>
              </a:spcBef>
              <a:buNone/>
            </a:pPr>
            <a:r>
              <a:rPr lang="en-US" sz="2400" spc="-51" dirty="0">
                <a:solidFill>
                  <a:schemeClr val="bg2"/>
                </a:solidFill>
                <a:latin typeface="+mj-lt"/>
              </a:rPr>
              <a:t>Interactive query editing and </a:t>
            </a:r>
            <a:r>
              <a:rPr lang="en-US" sz="2400" spc="-51" dirty="0" smtClean="0">
                <a:solidFill>
                  <a:schemeClr val="bg2"/>
                </a:solidFill>
                <a:latin typeface="+mj-lt"/>
              </a:rPr>
              <a:t>execution</a:t>
            </a:r>
            <a:endParaRPr lang="en-US" sz="3200" dirty="0">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a:t>
            </a:r>
            <a:r>
              <a:rPr lang="en-US" dirty="0"/>
              <a:t>Database Management Portal</a:t>
            </a: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3311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483079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dirty="0" smtClean="0">
                <a:solidFill>
                  <a:schemeClr val="bg1"/>
                </a:solidFill>
                <a:latin typeface="+mj-lt"/>
              </a:rPr>
              <a:t>Includes </a:t>
            </a:r>
            <a:r>
              <a:rPr lang="en-US" sz="4000" dirty="0">
                <a:solidFill>
                  <a:schemeClr val="bg1"/>
                </a:solidFill>
                <a:latin typeface="+mj-lt"/>
              </a:rPr>
              <a:t>modern designers and projects with declarative, </a:t>
            </a:r>
            <a:r>
              <a:rPr lang="en-US" sz="4000" dirty="0" smtClean="0">
                <a:solidFill>
                  <a:schemeClr val="bg1"/>
                </a:solidFill>
                <a:latin typeface="+mj-lt"/>
              </a:rPr>
              <a:t>model-driven development</a:t>
            </a:r>
            <a:endParaRPr lang="en-US" sz="4000" dirty="0">
              <a:solidFill>
                <a:schemeClr val="bg1"/>
              </a:solidFill>
              <a:latin typeface="+mj-lt"/>
            </a:endParaRPr>
          </a:p>
          <a:p>
            <a:pPr marL="252000" lvl="1" indent="0" defTabSz="914325">
              <a:spcBef>
                <a:spcPts val="1200"/>
              </a:spcBef>
              <a:buNone/>
            </a:pPr>
            <a:r>
              <a:rPr lang="en-US" sz="4000" dirty="0">
                <a:solidFill>
                  <a:schemeClr val="bg1"/>
                </a:solidFill>
                <a:latin typeface="+mj-lt"/>
              </a:rPr>
              <a:t>Develop and test in both connected and disconnected </a:t>
            </a:r>
            <a:r>
              <a:rPr lang="en-US" sz="4000" dirty="0" smtClean="0">
                <a:solidFill>
                  <a:schemeClr val="bg1"/>
                </a:solidFill>
                <a:latin typeface="+mj-lt"/>
              </a:rPr>
              <a:t>states</a:t>
            </a:r>
            <a:endParaRPr lang="en-US" sz="4000" dirty="0">
              <a:solidFill>
                <a:schemeClr val="bg1"/>
              </a:solidFill>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Visual Studio IDE for database development</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t="3664" r="894" b="6527"/>
          <a:stretch/>
        </p:blipFill>
        <p:spPr>
          <a:xfrm>
            <a:off x="5660678" y="3321170"/>
            <a:ext cx="6391909" cy="3397190"/>
          </a:xfrm>
          <a:prstGeom prst="rect">
            <a:avLst/>
          </a:prstGeom>
        </p:spPr>
      </p:pic>
      <p:pic>
        <p:nvPicPr>
          <p:cNvPr id="5" name="Picture 4"/>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4936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a:t>
            </a:r>
            <a:r>
              <a:rPr lang="en-US" dirty="0"/>
              <a:t>Server </a:t>
            </a:r>
            <a:r>
              <a:rPr lang="en-US" dirty="0" smtClean="0"/>
              <a:t>Management Studio </a:t>
            </a:r>
            <a:r>
              <a:rPr lang="en-US" dirty="0"/>
              <a:t>(</a:t>
            </a:r>
            <a:r>
              <a:rPr lang="en-US" dirty="0" smtClean="0"/>
              <a:t>SSMS)</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4580" name="Picture 4" descr="C:\Users\Magnus\AppData\Local\Temp\SNAGHTML253566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314" y="926892"/>
            <a:ext cx="8509372" cy="500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380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Fully managed “as a Service”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Enterprise-ready with automatic support for HA, DR, Backups, replication and more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Can scale out elastically using </a:t>
            </a:r>
            <a:r>
              <a:rPr lang="en-US" sz="3200" dirty="0" err="1">
                <a:gradFill>
                  <a:gsLst>
                    <a:gs pos="0">
                      <a:srgbClr val="FFFFFF"/>
                    </a:gs>
                    <a:gs pos="100000">
                      <a:srgbClr val="FFFFFF"/>
                    </a:gs>
                  </a:gsLst>
                  <a:lin ang="5400000" scaled="0"/>
                </a:gradFill>
                <a:latin typeface="+mj-lt"/>
              </a:rPr>
              <a:t>ElasticScale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Choice of a variety of DB engines</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(SQL Server, Oracle, </a:t>
            </a:r>
            <a:r>
              <a:rPr lang="en-US" sz="3200" dirty="0" err="1">
                <a:gradFill>
                  <a:gsLst>
                    <a:gs pos="0">
                      <a:srgbClr val="FFFFFF"/>
                    </a:gs>
                    <a:gs pos="100000">
                      <a:srgbClr val="FFFFFF"/>
                    </a:gs>
                  </a:gsLst>
                  <a:lin ang="5400000" scaled="0"/>
                </a:gradFill>
                <a:latin typeface="+mj-lt"/>
              </a:rPr>
              <a:t>MySql</a:t>
            </a:r>
            <a:r>
              <a:rPr lang="en-US" sz="3200" dirty="0">
                <a:gradFill>
                  <a:gsLst>
                    <a:gs pos="0">
                      <a:srgbClr val="FFFFFF"/>
                    </a:gs>
                    <a:gs pos="100000">
                      <a:srgbClr val="FFFFFF"/>
                    </a:gs>
                  </a:gsLst>
                  <a:lin ang="5400000" scaled="0"/>
                </a:gradFill>
                <a:latin typeface="+mj-lt"/>
              </a:rPr>
              <a:t>)</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All the features of native DB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Windows authentication available (requires VM to be joined to on-premises domain)</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Larger database sizes possible (16TB)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6"/>
            <a:ext cx="5633884"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141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DAC Deployment </a:t>
            </a:r>
            <a:br>
              <a:rPr lang="en-US" sz="4400" dirty="0"/>
            </a:br>
            <a:r>
              <a:rPr lang="en-US" sz="4400" dirty="0" smtClean="0"/>
              <a:t>From </a:t>
            </a:r>
            <a:r>
              <a:rPr lang="en-US" sz="4400" dirty="0"/>
              <a:t>SQL Server Management Studio</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562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7522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252000" lvl="1" indent="0" defTabSz="914325">
              <a:spcBef>
                <a:spcPts val="1200"/>
              </a:spcBef>
              <a:buNone/>
            </a:pPr>
            <a:r>
              <a:rPr lang="en-US" sz="4400" dirty="0" smtClean="0">
                <a:solidFill>
                  <a:schemeClr val="bg1"/>
                </a:solidFill>
                <a:latin typeface="+mj-lt"/>
              </a:rPr>
              <a:t>No </a:t>
            </a:r>
            <a:r>
              <a:rPr lang="en-US" sz="4400" dirty="0">
                <a:solidFill>
                  <a:schemeClr val="bg1"/>
                </a:solidFill>
                <a:latin typeface="+mj-lt"/>
              </a:rPr>
              <a:t>Integrated </a:t>
            </a:r>
            <a:r>
              <a:rPr lang="en-US" sz="4400" dirty="0" smtClean="0">
                <a:solidFill>
                  <a:schemeClr val="bg1"/>
                </a:solidFill>
                <a:latin typeface="+mj-lt"/>
              </a:rPr>
              <a:t>authentication</a:t>
            </a:r>
          </a:p>
          <a:p>
            <a:pPr marL="252000" lvl="1" indent="0" defTabSz="914325">
              <a:spcBef>
                <a:spcPts val="1200"/>
              </a:spcBef>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smtClean="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a:t>
            </a:r>
            <a:r>
              <a:rPr lang="en-US" sz="4400" dirty="0" smtClean="0">
                <a:solidFill>
                  <a:schemeClr val="bg1"/>
                </a:solidFill>
                <a:latin typeface="+mj-lt"/>
              </a:rPr>
              <a:t>logins</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On </a:t>
            </a:r>
            <a:r>
              <a:rPr lang="en-US" altLang="zh-CN" dirty="0"/>
              <a:t>The </a:t>
            </a:r>
            <a:r>
              <a:rPr lang="en-US" altLang="zh-CN" dirty="0" smtClean="0"/>
              <a:t>Server</a:t>
            </a:r>
            <a:endParaRPr lang="en-US" altLang="zh-CN"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94631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t>
            </a:r>
            <a:r>
              <a:rPr lang="en-US" sz="4400" dirty="0" smtClean="0">
                <a:solidFill>
                  <a:schemeClr val="bg1"/>
                </a:solidFill>
                <a:latin typeface="+mj-lt"/>
              </a:rPr>
              <a:t>account</a:t>
            </a:r>
          </a:p>
          <a:p>
            <a:pPr marL="252000" lvl="1" indent="0" defTabSz="914325">
              <a:spcBef>
                <a:spcPts val="1200"/>
              </a:spcBef>
              <a:buNone/>
            </a:pPr>
            <a:r>
              <a:rPr lang="en-US" sz="4400" dirty="0" smtClean="0">
                <a:solidFill>
                  <a:schemeClr val="bg1"/>
                </a:solidFill>
                <a:latin typeface="+mj-lt"/>
              </a:rPr>
              <a:t>Admin </a:t>
            </a:r>
            <a:r>
              <a:rPr lang="en-US" sz="4400" dirty="0">
                <a:solidFill>
                  <a:schemeClr val="bg1"/>
                </a:solidFill>
                <a:latin typeface="+mj-lt"/>
              </a:rPr>
              <a:t>login is automatically associated with </a:t>
            </a:r>
            <a:r>
              <a:rPr lang="en-US" sz="4400" dirty="0" err="1" smtClean="0">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Within </a:t>
            </a:r>
            <a:r>
              <a:rPr lang="en-US" altLang="zh-CN" dirty="0"/>
              <a:t>The </a:t>
            </a:r>
            <a:r>
              <a:rPr lang="en-US" altLang="zh-CN" dirty="0" smtClean="0"/>
              <a:t>Database</a:t>
            </a:r>
            <a:endParaRPr lang="en-US" altLang="zh-CN"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51017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Security </a:t>
            </a:r>
            <a:r>
              <a:rPr lang="en-US" dirty="0" smtClean="0"/>
              <a:t>with the Firewall</a:t>
            </a:r>
            <a:endParaRPr lang="en-US" dirty="0"/>
          </a:p>
        </p:txBody>
      </p:sp>
      <p:sp>
        <p:nvSpPr>
          <p:cNvPr id="5" name="Content Placeholder 4"/>
          <p:cNvSpPr>
            <a:spLocks noGrp="1"/>
          </p:cNvSpPr>
          <p:nvPr>
            <p:ph type="body" sz="quarter" idx="4294967295"/>
          </p:nvPr>
        </p:nvSpPr>
        <p:spPr>
          <a:xfrm>
            <a:off x="0" y="574675"/>
            <a:ext cx="12192000" cy="4073525"/>
          </a:xfr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50346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605"/>
          </a:xfrm>
        </p:spPr>
        <p:txBody>
          <a:bodyPr>
            <a:noAutofit/>
          </a:bodyPr>
          <a:lstStyle/>
          <a:p>
            <a:pPr marL="252000">
              <a:spcBef>
                <a:spcPts val="1200"/>
              </a:spcBef>
            </a:pPr>
            <a:r>
              <a:rPr lang="en-US" sz="4400" dirty="0" smtClean="0"/>
              <a:t>The same way you’ve always done it!</a:t>
            </a:r>
            <a:endParaRPr lang="en-US" sz="4400" dirty="0"/>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smtClean="0">
                <a:solidFill>
                  <a:srgbClr val="0000FF"/>
                </a:solidFill>
                <a:latin typeface="Consolas"/>
              </a:rPr>
              <a:t>  &lt;</a:t>
            </a:r>
            <a:r>
              <a:rPr lang="en-US" sz="1600" dirty="0" smtClean="0">
                <a:solidFill>
                  <a:srgbClr val="A31515"/>
                </a:solidFill>
                <a:latin typeface="Consolas"/>
              </a:rPr>
              <a:t>add </a:t>
            </a:r>
            <a:r>
              <a:rPr lang="en-US" sz="1600" dirty="0" smtClean="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a:t>
            </a:r>
            <a:r>
              <a:rPr lang="en-US" sz="1600" dirty="0" smtClean="0">
                <a:solidFill>
                  <a:srgbClr val="0000FF"/>
                </a:solidFill>
                <a:latin typeface="Consolas"/>
              </a:rPr>
              <a:t>Source= </a:t>
            </a:r>
            <a:r>
              <a:rPr lang="en-US" sz="1600" dirty="0" smtClean="0">
                <a:solidFill>
                  <a:srgbClr val="0000FF"/>
                </a:solidFill>
                <a:highlight>
                  <a:srgbClr val="FFFF00"/>
                </a:highlight>
                <a:latin typeface="Consolas"/>
              </a:rPr>
              <a:t>[</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smtClean="0">
                <a:solidFill>
                  <a:srgbClr val="FF0000"/>
                </a:solidFill>
                <a:latin typeface="Consolas"/>
              </a:rPr>
              <a:t>    </a:t>
            </a:r>
            <a:r>
              <a:rPr lang="en-US" sz="1600" dirty="0" err="1" smtClean="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3424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2802194" y="530225"/>
            <a:ext cx="6587612" cy="6327775"/>
          </a:xfrm>
        </p:spPr>
        <p:txBody>
          <a:bodyPr>
            <a:noAutofit/>
          </a:bodyPr>
          <a:lstStyle/>
          <a:p>
            <a:pPr marL="252000" algn="l">
              <a:spcBef>
                <a:spcPts val="2400"/>
              </a:spcBef>
            </a:pPr>
            <a:r>
              <a:rPr lang="en-US" sz="4400" dirty="0"/>
              <a:t>login: [login]@[server]</a:t>
            </a:r>
          </a:p>
          <a:p>
            <a:pPr marL="252000" algn="l">
              <a:spcBef>
                <a:spcPts val="2400"/>
              </a:spcBef>
            </a:pPr>
            <a:r>
              <a:rPr lang="en-US" sz="4400" dirty="0" smtClean="0"/>
              <a:t>Idle </a:t>
            </a:r>
            <a:r>
              <a:rPr lang="en-US" sz="4400" dirty="0"/>
              <a:t>connections</a:t>
            </a:r>
          </a:p>
          <a:p>
            <a:pPr marL="252000" algn="l">
              <a:spcBef>
                <a:spcPts val="2400"/>
              </a:spcBef>
            </a:pPr>
            <a:r>
              <a:rPr lang="en-US" sz="4400" dirty="0" smtClean="0"/>
              <a:t>Long </a:t>
            </a:r>
            <a:r>
              <a:rPr lang="en-US" sz="4400" dirty="0"/>
              <a:t>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92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4159045" y="530225"/>
            <a:ext cx="3873910" cy="6327775"/>
          </a:xfrm>
        </p:spPr>
        <p:txBody>
          <a:bodyPr>
            <a:noAutofit/>
          </a:bodyPr>
          <a:lstStyle/>
          <a:p>
            <a:pPr marL="252000" algn="l">
              <a:spcBef>
                <a:spcPts val="1200"/>
              </a:spcBef>
            </a:pPr>
            <a:r>
              <a:rPr lang="en-US" sz="4400" dirty="0"/>
              <a:t>DoS </a:t>
            </a:r>
            <a:r>
              <a:rPr lang="en-US" sz="4400" dirty="0" smtClean="0"/>
              <a:t>guard</a:t>
            </a:r>
          </a:p>
          <a:p>
            <a:pPr marL="252000" algn="l">
              <a:spcBef>
                <a:spcPts val="1200"/>
              </a:spcBef>
            </a:pPr>
            <a:r>
              <a:rPr lang="en-US" sz="4400" dirty="0" smtClean="0"/>
              <a:t>Failover events</a:t>
            </a:r>
          </a:p>
          <a:p>
            <a:pPr marL="252000" algn="l">
              <a:spcBef>
                <a:spcPts val="1200"/>
              </a:spcBef>
            </a:pPr>
            <a:r>
              <a:rPr lang="en-US" sz="4400" dirty="0" smtClean="0"/>
              <a:t>Throttling</a:t>
            </a:r>
            <a:endParaRPr lang="en-US" sz="4400" dirty="0"/>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01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1857555" y="530225"/>
            <a:ext cx="8476890" cy="6327775"/>
          </a:xfrm>
        </p:spPr>
        <p:txBody>
          <a:bodyPr>
            <a:noAutofit/>
          </a:bodyPr>
          <a:lstStyle/>
          <a:p>
            <a:pPr algn="l">
              <a:spcBef>
                <a:spcPts val="1200"/>
              </a:spcBef>
            </a:pPr>
            <a:r>
              <a:rPr lang="en-US" sz="4400" dirty="0"/>
              <a:t>Connection pooling and Retry </a:t>
            </a:r>
            <a:r>
              <a:rPr lang="en-US" sz="4400" dirty="0" smtClean="0"/>
              <a:t>logic</a:t>
            </a:r>
          </a:p>
          <a:p>
            <a:pPr algn="l">
              <a:spcBef>
                <a:spcPts val="1200"/>
              </a:spcBef>
            </a:pPr>
            <a:r>
              <a:rPr lang="en-US" sz="4400" dirty="0" smtClean="0"/>
              <a:t>Latency </a:t>
            </a:r>
            <a:r>
              <a:rPr lang="en-US" sz="4400" dirty="0"/>
              <a:t>introduced for </a:t>
            </a:r>
            <a:r>
              <a:rPr lang="en-US" sz="4400" dirty="0" smtClean="0"/>
              <a:t>updates</a:t>
            </a:r>
          </a:p>
          <a:p>
            <a:pPr algn="l">
              <a:spcBef>
                <a:spcPts val="1200"/>
              </a:spcBef>
            </a:pPr>
            <a:r>
              <a:rPr lang="en-US" sz="4400" dirty="0" smtClean="0"/>
              <a:t>No </a:t>
            </a:r>
            <a:r>
              <a:rPr lang="en-US" sz="4400" dirty="0"/>
              <a:t>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0711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26118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Built-in &amp; programmatic DBA-like features</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 SQL Server functionality</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4"/>
            <a:ext cx="5633884" cy="60236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935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216650" y="0"/>
            <a:ext cx="5975350" cy="6858000"/>
          </a:xfrm>
        </p:spPr>
        <p:txBody>
          <a:bodyPr>
            <a:noAutofit/>
          </a:bodyPr>
          <a:lstStyle/>
          <a:p>
            <a:pPr algn="l"/>
            <a:r>
              <a:rPr lang="en-US" sz="3200" dirty="0" smtClean="0">
                <a:latin typeface="Segoe UI Light" panose="020B0502040204020203" pitchFamily="34" charset="0"/>
                <a:cs typeface="Segoe UI Light" panose="020B0502040204020203" pitchFamily="34" charset="0"/>
              </a:rPr>
              <a:t>Classic </a:t>
            </a:r>
            <a:r>
              <a:rPr lang="en-US" sz="3200" dirty="0">
                <a:latin typeface="Segoe UI Light" panose="020B0502040204020203" pitchFamily="34" charset="0"/>
                <a:cs typeface="Segoe UI Light" panose="020B0502040204020203" pitchFamily="34" charset="0"/>
              </a:rPr>
              <a:t>3-tier enterprise </a:t>
            </a:r>
            <a:r>
              <a:rPr lang="en-US" sz="3200" dirty="0" smtClean="0">
                <a:latin typeface="Segoe UI Light" panose="020B0502040204020203" pitchFamily="34" charset="0"/>
                <a:cs typeface="Segoe UI Light" panose="020B0502040204020203" pitchFamily="34" charset="0"/>
              </a:rPr>
              <a:t>architecture:</a:t>
            </a:r>
          </a:p>
          <a:p>
            <a:pPr algn="l"/>
            <a:r>
              <a:rPr lang="en-US" sz="4400" dirty="0" smtClean="0">
                <a:latin typeface="Segoe UI Light" panose="020B0502040204020203" pitchFamily="34" charset="0"/>
                <a:cs typeface="Segoe UI Light" panose="020B0502040204020203" pitchFamily="34" charset="0"/>
              </a:rPr>
              <a:t>Scale out the front ends to multiple instances</a:t>
            </a:r>
            <a:r>
              <a:rPr lang="en-US" sz="4400" dirty="0">
                <a:latin typeface="Segoe UI Light" panose="020B0502040204020203" pitchFamily="34" charset="0"/>
                <a:cs typeface="Segoe UI Light" panose="020B0502040204020203" pitchFamily="34" charset="0"/>
              </a:rPr>
              <a:t> </a:t>
            </a:r>
            <a:r>
              <a:rPr lang="en-US" sz="4400" dirty="0" smtClean="0">
                <a:latin typeface="Segoe UI Light" panose="020B0502040204020203" pitchFamily="34" charset="0"/>
                <a:cs typeface="Segoe UI Light" panose="020B0502040204020203" pitchFamily="34" charset="0"/>
              </a:rPr>
              <a:t>is easy</a:t>
            </a:r>
          </a:p>
          <a:p>
            <a:pPr algn="l"/>
            <a:r>
              <a:rPr lang="en-US" sz="44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ext uri="{D42A27DB-BD31-4B8C-83A1-F6EECF244321}">
                <p14:modId xmlns:p14="http://schemas.microsoft.com/office/powerpoint/2010/main" val="1111346850"/>
              </p:ext>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2631"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92391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12192000" cy="6327775"/>
          </a:xfrm>
        </p:spPr>
        <p:txBody>
          <a:bodyPr>
            <a:noAutofit/>
          </a:bodyPr>
          <a:lstStyle/>
          <a:p>
            <a:pPr marL="252000" algn="l">
              <a:spcBef>
                <a:spcPts val="1200"/>
              </a:spcBef>
            </a:pPr>
            <a:r>
              <a:rPr lang="en-US" sz="4400" dirty="0"/>
              <a:t>Elastic Scale across thousands of databases via custom </a:t>
            </a:r>
            <a:r>
              <a:rPr lang="en-US" sz="4400" dirty="0" err="1"/>
              <a:t>sharding</a:t>
            </a:r>
            <a:endParaRPr lang="en-US" sz="4400" dirty="0"/>
          </a:p>
          <a:p>
            <a:pPr marL="252000" algn="l">
              <a:spcBef>
                <a:spcPts val="1200"/>
              </a:spcBef>
            </a:pPr>
            <a:r>
              <a:rPr lang="en-US" sz="4400" dirty="0"/>
              <a:t>Scale out via </a:t>
            </a:r>
            <a:r>
              <a:rPr lang="en-US" sz="4400" dirty="0" err="1"/>
              <a:t>.Net</a:t>
            </a:r>
            <a:r>
              <a:rPr lang="en-US" sz="4400" dirty="0"/>
              <a:t> Client libraries </a:t>
            </a:r>
            <a:r>
              <a:rPr lang="en-US" sz="4400" dirty="0" smtClean="0"/>
              <a:t>consumed </a:t>
            </a:r>
            <a:r>
              <a:rPr lang="en-US" sz="4400" dirty="0"/>
              <a:t>by customer applications to support </a:t>
            </a:r>
            <a:r>
              <a:rPr lang="en-US" sz="4400" dirty="0" err="1"/>
              <a:t>sharded</a:t>
            </a:r>
            <a:r>
              <a:rPr lang="en-US" sz="4400" dirty="0"/>
              <a:t> database pattern</a:t>
            </a:r>
          </a:p>
          <a:p>
            <a:pPr marL="252000" algn="l">
              <a:spcBef>
                <a:spcPts val="1200"/>
              </a:spcBef>
            </a:pPr>
            <a:r>
              <a:rPr lang="en-US" sz="4400" dirty="0"/>
              <a:t>Enables developer and manageability functions</a:t>
            </a:r>
          </a:p>
          <a:p>
            <a:pPr marL="252000" algn="l">
              <a:spcBef>
                <a:spcPts val="1200"/>
              </a:spcBef>
            </a:pPr>
            <a:r>
              <a:rPr lang="en-US" sz="4400" dirty="0"/>
              <a:t>Supports split, merge, and move operations on data</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932384"/>
            <a:ext cx="12201525" cy="1416180"/>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348564"/>
            <a:ext cx="12201525" cy="1925053"/>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273617"/>
            <a:ext cx="12201525" cy="78091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5054528"/>
            <a:ext cx="12201525" cy="130777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07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xit" presetSubtype="0" fill="hold" grpId="0"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7" grpId="2" animBg="1"/>
      <p:bldP spid="9" grpId="0" animBg="1"/>
      <p:bldP spid="9" grpId="1" animBg="1"/>
      <p:bldP spid="9" grpId="2"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5" y="0"/>
            <a:ext cx="12201525" cy="3863975"/>
          </a:xfrm>
        </p:spPr>
        <p:txBody>
          <a:bodyPr>
            <a:normAutofit/>
          </a:bodyPr>
          <a:lstStyle/>
          <a:p>
            <a:pPr marL="0" indent="0">
              <a:buNone/>
            </a:pPr>
            <a:r>
              <a:rPr lang="en-US" sz="4800" dirty="0" smtClean="0"/>
              <a:t>Vertical: Scale-up or scale-down</a:t>
            </a:r>
          </a:p>
          <a:p>
            <a:pPr marL="0" indent="0">
              <a:buNone/>
            </a:pPr>
            <a:r>
              <a:rPr lang="en-US" sz="4800" dirty="0" smtClean="0"/>
              <a:t>Horizontal: Scale-out or scale-in</a:t>
            </a:r>
            <a:endParaRPr lang="en-US" sz="4800" dirty="0"/>
          </a:p>
        </p:txBody>
      </p:sp>
      <p:sp>
        <p:nvSpPr>
          <p:cNvPr id="5" name="Can 4"/>
          <p:cNvSpPr/>
          <p:nvPr/>
        </p:nvSpPr>
        <p:spPr bwMode="auto">
          <a:xfrm>
            <a:off x="1903428" y="485870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03428" y="4233672"/>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03428"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253692" y="485731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03956" y="485592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5954220" y="485453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04484" y="485314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654748" y="485175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05012" y="485036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04484"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03956" y="4226722"/>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460880" y="3702192"/>
            <a:ext cx="0" cy="204289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24877" y="5927600"/>
            <a:ext cx="1311578" cy="369332"/>
          </a:xfrm>
          <a:prstGeom prst="rect">
            <a:avLst/>
          </a:prstGeom>
          <a:noFill/>
        </p:spPr>
        <p:txBody>
          <a:bodyPr wrap="none" rtlCol="0">
            <a:spAutoFit/>
          </a:bodyPr>
          <a:lstStyle/>
          <a:p>
            <a:r>
              <a:rPr lang="en-US" dirty="0" smtClean="0">
                <a:solidFill>
                  <a:schemeClr val="bg1"/>
                </a:solidFill>
                <a:latin typeface="+mj-lt"/>
              </a:rPr>
              <a:t>Scale out/in</a:t>
            </a:r>
            <a:endParaRPr lang="en-US" dirty="0">
              <a:solidFill>
                <a:schemeClr val="bg1"/>
              </a:solidFill>
              <a:latin typeface="+mj-lt"/>
            </a:endParaRPr>
          </a:p>
        </p:txBody>
      </p:sp>
      <p:cxnSp>
        <p:nvCxnSpPr>
          <p:cNvPr id="20" name="Straight Arrow Connector 19"/>
          <p:cNvCxnSpPr/>
          <p:nvPr/>
        </p:nvCxnSpPr>
        <p:spPr>
          <a:xfrm flipH="1">
            <a:off x="1576672" y="5927600"/>
            <a:ext cx="9407988" cy="4568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465735" y="4538971"/>
            <a:ext cx="1620957" cy="369332"/>
          </a:xfrm>
          <a:prstGeom prst="rect">
            <a:avLst/>
          </a:prstGeom>
          <a:noFill/>
        </p:spPr>
        <p:txBody>
          <a:bodyPr wrap="none" rtlCol="0">
            <a:spAutoFit/>
          </a:bodyPr>
          <a:lstStyle/>
          <a:p>
            <a:r>
              <a:rPr lang="en-US" dirty="0" smtClean="0">
                <a:solidFill>
                  <a:schemeClr val="bg1"/>
                </a:solidFill>
                <a:latin typeface="+mj-lt"/>
              </a:rPr>
              <a:t>Scale up/down</a:t>
            </a:r>
            <a:endParaRPr lang="en-US" dirty="0">
              <a:solidFill>
                <a:schemeClr val="bg1"/>
              </a:solidFill>
              <a:latin typeface="+mj-lt"/>
            </a:endParaRPr>
          </a:p>
        </p:txBody>
      </p:sp>
      <p:sp>
        <p:nvSpPr>
          <p:cNvPr id="22"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Scalability options in Azure SQL DB</a:t>
            </a:r>
          </a:p>
        </p:txBody>
      </p:sp>
      <p:pic>
        <p:nvPicPr>
          <p:cNvPr id="23" name="Picture 22"/>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6860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2066112271"/>
              </p:ext>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6660"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167845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28031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smtClean="0"/>
              <a:t>Microsoft SQL Server</a:t>
            </a:r>
            <a:br>
              <a:rPr lang="en-US" sz="6000" dirty="0" smtClean="0"/>
            </a:br>
            <a:r>
              <a:rPr lang="en-US" sz="6000" dirty="0" smtClean="0"/>
              <a:t>on a Virtual Machine</a:t>
            </a:r>
            <a:endParaRPr lang="en-US" sz="6000" dirty="0"/>
          </a:p>
        </p:txBody>
      </p:sp>
      <p:grpSp>
        <p:nvGrpSpPr>
          <p:cNvPr id="8" name="Group 7"/>
          <p:cNvGrpSpPr/>
          <p:nvPr/>
        </p:nvGrpSpPr>
        <p:grpSpPr>
          <a:xfrm>
            <a:off x="4602527" y="2052785"/>
            <a:ext cx="2986946" cy="2752430"/>
            <a:chOff x="4602527" y="2052785"/>
            <a:chExt cx="2986946" cy="2752430"/>
          </a:xfrm>
        </p:grpSpPr>
        <p:pic>
          <p:nvPicPr>
            <p:cNvPr id="6" name="Picture 5"/>
            <p:cNvPicPr>
              <a:picLocks noChangeAspect="1"/>
            </p:cNvPicPr>
            <p:nvPr/>
          </p:nvPicPr>
          <p:blipFill>
            <a:blip r:embed="rId2"/>
            <a:stretch>
              <a:fillRect/>
            </a:stretch>
          </p:blipFill>
          <p:spPr>
            <a:xfrm>
              <a:off x="4602527" y="2052785"/>
              <a:ext cx="2986946" cy="2752430"/>
            </a:xfrm>
            <a:prstGeom prst="rect">
              <a:avLst/>
            </a:prstGeom>
          </p:spPr>
        </p:pic>
        <p:pic>
          <p:nvPicPr>
            <p:cNvPr id="7" name="Picture 6"/>
            <p:cNvPicPr>
              <a:picLocks noChangeAspect="1"/>
            </p:cNvPicPr>
            <p:nvPr/>
          </p:nvPicPr>
          <p:blipFill>
            <a:blip r:embed="rId3"/>
            <a:stretch>
              <a:fillRect/>
            </a:stretch>
          </p:blipFill>
          <p:spPr>
            <a:xfrm>
              <a:off x="5526374" y="2386318"/>
              <a:ext cx="1139252" cy="1499882"/>
            </a:xfrm>
            <a:prstGeom prst="rect">
              <a:avLst/>
            </a:prstGeom>
          </p:spPr>
        </p:pic>
      </p:grpSp>
      <p:sp>
        <p:nvSpPr>
          <p:cNvPr id="9" name="Title 1"/>
          <p:cNvSpPr txBox="1">
            <a:spLocks/>
          </p:cNvSpPr>
          <p:nvPr/>
        </p:nvSpPr>
        <p:spPr>
          <a:xfrm>
            <a:off x="0" y="5884606"/>
            <a:ext cx="12192000" cy="973394"/>
          </a:xfrm>
          <a:prstGeom prst="rect">
            <a:avLst/>
          </a:prstGeom>
        </p:spPr>
        <p:txBody>
          <a:bodyPr vert="horz" lIns="91440" tIns="45720" rIns="91440" bIns="45720" rtlCol="0" anchor="b">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sz="4400" dirty="0" smtClean="0"/>
              <a:t>SQL IaaS</a:t>
            </a:r>
            <a:endParaRPr lang="en-US" sz="4400" dirty="0"/>
          </a:p>
        </p:txBody>
      </p:sp>
    </p:spTree>
    <p:extLst>
      <p:ext uri="{BB962C8B-B14F-4D97-AF65-F5344CB8AC3E}">
        <p14:creationId xmlns:p14="http://schemas.microsoft.com/office/powerpoint/2010/main" val="382041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solidFill>
                  <a:schemeClr val="bg2"/>
                </a:solidFill>
              </a:rPr>
              <a:t>Run SQL on VM</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4400" dirty="0" smtClean="0"/>
              <a:t>Run any SQL product on cloud VM </a:t>
            </a:r>
          </a:p>
          <a:p>
            <a:pPr marL="252000" algn="l">
              <a:spcBef>
                <a:spcPts val="2400"/>
              </a:spcBef>
            </a:pPr>
            <a:r>
              <a:rPr lang="en-US" sz="4400" dirty="0" smtClean="0"/>
              <a:t>Support for SQL Server, Oracle, </a:t>
            </a:r>
            <a:r>
              <a:rPr lang="en-US" sz="4400" dirty="0" err="1" smtClean="0"/>
              <a:t>MySql</a:t>
            </a:r>
            <a:endParaRPr lang="en-US" sz="4400" dirty="0" smtClean="0"/>
          </a:p>
          <a:p>
            <a:pPr marL="252000" algn="l">
              <a:spcBef>
                <a:spcPts val="2400"/>
              </a:spcBef>
            </a:pPr>
            <a:r>
              <a:rPr lang="en-US" sz="4400" dirty="0" smtClean="0"/>
              <a:t>Ready to go VM images available in Gallery</a:t>
            </a:r>
          </a:p>
          <a:p>
            <a:pPr marL="252000" algn="l">
              <a:spcBef>
                <a:spcPts val="2400"/>
              </a:spcBef>
            </a:pPr>
            <a:r>
              <a:rPr lang="en-US" sz="4400" dirty="0" smtClean="0"/>
              <a:t>Persistent storage using attached disk in blob storage</a:t>
            </a:r>
          </a:p>
          <a:p>
            <a:pPr marL="252000" algn="l">
              <a:spcBef>
                <a:spcPts val="2400"/>
              </a:spcBef>
            </a:pPr>
            <a:r>
              <a:rPr lang="en-US" sz="4400" dirty="0" smtClean="0"/>
              <a:t>Has all the benefits and powers of VMs combined with the full features of a SQL Engine</a:t>
            </a:r>
            <a:endParaRPr lang="en-US" sz="4400" dirty="0"/>
          </a:p>
        </p:txBody>
      </p:sp>
      <p:grpSp>
        <p:nvGrpSpPr>
          <p:cNvPr id="8" name="Group 7"/>
          <p:cNvGrpSpPr/>
          <p:nvPr/>
        </p:nvGrpSpPr>
        <p:grpSpPr>
          <a:xfrm>
            <a:off x="11171841" y="72570"/>
            <a:ext cx="933073" cy="859814"/>
            <a:chOff x="4602527" y="2052785"/>
            <a:chExt cx="2986946" cy="2752430"/>
          </a:xfrm>
        </p:grpSpPr>
        <p:pic>
          <p:nvPicPr>
            <p:cNvPr id="9" name="Picture 8"/>
            <p:cNvPicPr>
              <a:picLocks noChangeAspect="1"/>
            </p:cNvPicPr>
            <p:nvPr/>
          </p:nvPicPr>
          <p:blipFill>
            <a:blip r:embed="rId2"/>
            <a:stretch>
              <a:fillRect/>
            </a:stretch>
          </p:blipFill>
          <p:spPr>
            <a:xfrm>
              <a:off x="4602527" y="2052785"/>
              <a:ext cx="2986946" cy="2752430"/>
            </a:xfrm>
            <a:prstGeom prst="rect">
              <a:avLst/>
            </a:prstGeom>
          </p:spPr>
        </p:pic>
        <p:pic>
          <p:nvPicPr>
            <p:cNvPr id="10" name="Picture 9"/>
            <p:cNvPicPr>
              <a:picLocks noChangeAspect="1"/>
            </p:cNvPicPr>
            <p:nvPr/>
          </p:nvPicPr>
          <p:blipFill>
            <a:blip r:embed="rId3"/>
            <a:stretch>
              <a:fillRect/>
            </a:stretch>
          </p:blipFill>
          <p:spPr>
            <a:xfrm>
              <a:off x="5526374" y="2386318"/>
              <a:ext cx="1139252" cy="1499882"/>
            </a:xfrm>
            <a:prstGeom prst="rect">
              <a:avLst/>
            </a:prstGeom>
          </p:spPr>
        </p:pic>
      </p:grpSp>
      <p:sp>
        <p:nvSpPr>
          <p:cNvPr id="7" name="Rectangle 6"/>
          <p:cNvSpPr/>
          <p:nvPr/>
        </p:nvSpPr>
        <p:spPr>
          <a:xfrm>
            <a:off x="0" y="645300"/>
            <a:ext cx="10780295"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501542"/>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357784"/>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214025"/>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4774130"/>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1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grpId="0"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xit" presetSubtype="0" fill="hold" grpId="0"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000" dirty="0" smtClean="0"/>
              <a:t>Standing up a SQL Server in Azure using Marketplace</a:t>
            </a:r>
            <a:endParaRPr lang="en-US" sz="4000" dirty="0"/>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grpSp>
        <p:nvGrpSpPr>
          <p:cNvPr id="5" name="Group 4"/>
          <p:cNvGrpSpPr/>
          <p:nvPr/>
        </p:nvGrpSpPr>
        <p:grpSpPr>
          <a:xfrm>
            <a:off x="11171841" y="72570"/>
            <a:ext cx="933073" cy="859814"/>
            <a:chOff x="4602527" y="2052785"/>
            <a:chExt cx="2986946" cy="2752430"/>
          </a:xfrm>
        </p:grpSpPr>
        <p:pic>
          <p:nvPicPr>
            <p:cNvPr id="6" name="Picture 5"/>
            <p:cNvPicPr>
              <a:picLocks noChangeAspect="1"/>
            </p:cNvPicPr>
            <p:nvPr/>
          </p:nvPicPr>
          <p:blipFill>
            <a:blip r:embed="rId3"/>
            <a:stretch>
              <a:fillRect/>
            </a:stretch>
          </p:blipFill>
          <p:spPr>
            <a:xfrm>
              <a:off x="4602527" y="2052785"/>
              <a:ext cx="2986946" cy="2752430"/>
            </a:xfrm>
            <a:prstGeom prst="rect">
              <a:avLst/>
            </a:prstGeom>
          </p:spPr>
        </p:pic>
        <p:pic>
          <p:nvPicPr>
            <p:cNvPr id="7" name="Picture 6"/>
            <p:cNvPicPr>
              <a:picLocks noChangeAspect="1"/>
            </p:cNvPicPr>
            <p:nvPr/>
          </p:nvPicPr>
          <p:blipFill>
            <a:blip r:embed="rId4"/>
            <a:stretch>
              <a:fillRect/>
            </a:stretch>
          </p:blipFill>
          <p:spPr>
            <a:xfrm>
              <a:off x="5526374" y="2386318"/>
              <a:ext cx="1139252" cy="1499882"/>
            </a:xfrm>
            <a:prstGeom prst="rect">
              <a:avLst/>
            </a:prstGeom>
          </p:spPr>
        </p:pic>
      </p:grpSp>
    </p:spTree>
    <p:extLst>
      <p:ext uri="{BB962C8B-B14F-4D97-AF65-F5344CB8AC3E}">
        <p14:creationId xmlns:p14="http://schemas.microsoft.com/office/powerpoint/2010/main" val="19813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86738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0"/>
            <a:ext cx="12192000" cy="6858000"/>
          </a:xfrm>
        </p:spPr>
        <p:txBody>
          <a:bodyPr>
            <a:normAutofit/>
          </a:bodyPr>
          <a:lstStyle/>
          <a:p>
            <a:pPr algn="ctr"/>
            <a:r>
              <a:rPr lang="en-US" sz="6000" dirty="0">
                <a:ea typeface="+mn-ea"/>
                <a:cs typeface="+mn-cs"/>
              </a:rPr>
              <a:t>NoSQL</a:t>
            </a:r>
          </a:p>
        </p:txBody>
      </p:sp>
    </p:spTree>
    <p:extLst>
      <p:ext uri="{BB962C8B-B14F-4D97-AF65-F5344CB8AC3E}">
        <p14:creationId xmlns:p14="http://schemas.microsoft.com/office/powerpoint/2010/main" val="4257299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23425" y="1331650"/>
            <a:ext cx="7501631"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11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solidFill>
                  <a:schemeClr val="bg2"/>
                </a:solidFill>
              </a:rPr>
              <a:t>NoSQL is generally </a:t>
            </a:r>
            <a:r>
              <a:rPr lang="en-US" dirty="0">
                <a:solidFill>
                  <a:schemeClr val="bg2"/>
                </a:solidFill>
              </a:rPr>
              <a:t>more scalable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1200"/>
              </a:spcBef>
            </a:pPr>
            <a:r>
              <a:rPr lang="en-US" sz="3600" dirty="0" smtClean="0">
                <a:solidFill>
                  <a:schemeClr val="bg2"/>
                </a:solidFill>
              </a:rPr>
              <a:t>The storage engines of NoSQL stores are designed to minimize contentions enabling higher throughput and therefore more scalable</a:t>
            </a:r>
          </a:p>
          <a:p>
            <a:pPr marL="252000" algn="l">
              <a:spcBef>
                <a:spcPts val="1200"/>
              </a:spcBef>
            </a:pPr>
            <a:r>
              <a:rPr lang="en-US" sz="3600" dirty="0" smtClean="0"/>
              <a:t>Lower </a:t>
            </a:r>
            <a:r>
              <a:rPr lang="en-US" sz="3600" dirty="0"/>
              <a:t>transaction capability </a:t>
            </a:r>
            <a:r>
              <a:rPr lang="en-US" sz="3600" dirty="0" smtClean="0"/>
              <a:t>in NoSQL results in less contention and therefore more scalable</a:t>
            </a:r>
          </a:p>
          <a:p>
            <a:pPr marL="252000" algn="l">
              <a:spcBef>
                <a:spcPts val="1200"/>
              </a:spcBef>
            </a:pPr>
            <a:r>
              <a:rPr lang="en-US" sz="3600" dirty="0" smtClean="0">
                <a:sym typeface="Wingdings" panose="05000000000000000000" pitchFamily="2" charset="2"/>
              </a:rPr>
              <a:t>Less </a:t>
            </a:r>
            <a:r>
              <a:rPr lang="en-US" sz="3600" dirty="0">
                <a:sym typeface="Wingdings" panose="05000000000000000000" pitchFamily="2" charset="2"/>
              </a:rPr>
              <a:t>complex query processor </a:t>
            </a:r>
            <a:r>
              <a:rPr lang="en-US" sz="3600" dirty="0" smtClean="0">
                <a:sym typeface="Wingdings" panose="05000000000000000000" pitchFamily="2" charset="2"/>
              </a:rPr>
              <a:t>means that a </a:t>
            </a:r>
            <a:r>
              <a:rPr lang="en-US" sz="3600" dirty="0">
                <a:sym typeface="Wingdings" panose="05000000000000000000" pitchFamily="2" charset="2"/>
              </a:rPr>
              <a:t>single query can’t degrade service</a:t>
            </a:r>
          </a:p>
          <a:p>
            <a:pPr marL="252000" algn="l">
              <a:spcBef>
                <a:spcPts val="1200"/>
              </a:spcBef>
            </a:pPr>
            <a:r>
              <a:rPr lang="en-US" sz="3600" dirty="0">
                <a:sym typeface="Wingdings" panose="05000000000000000000" pitchFamily="2" charset="2"/>
              </a:rPr>
              <a:t>Built-in replication </a:t>
            </a:r>
            <a:r>
              <a:rPr lang="en-US" sz="3600" dirty="0" smtClean="0">
                <a:sym typeface="Wingdings" panose="05000000000000000000" pitchFamily="2" charset="2"/>
              </a:rPr>
              <a:t>capability means that store can scale out which better aligns to other application tiers (e.g. websites)</a:t>
            </a:r>
          </a:p>
          <a:p>
            <a:pPr marL="252000" algn="l">
              <a:spcBef>
                <a:spcPts val="1200"/>
              </a:spcBef>
            </a:pPr>
            <a:r>
              <a:rPr lang="en-US" sz="3600" dirty="0" smtClean="0">
                <a:sym typeface="Wingdings" panose="05000000000000000000" pitchFamily="2" charset="2"/>
              </a:rPr>
              <a:t>No fixed schema or lower schema requirements</a:t>
            </a:r>
            <a:endParaRPr lang="en-US" sz="3600" dirty="0"/>
          </a:p>
        </p:txBody>
      </p:sp>
      <p:sp>
        <p:nvSpPr>
          <p:cNvPr id="4" name="Rectangle 3"/>
          <p:cNvSpPr/>
          <p:nvPr/>
        </p:nvSpPr>
        <p:spPr>
          <a:xfrm>
            <a:off x="-9525" y="616017"/>
            <a:ext cx="12201525" cy="1491916"/>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525" y="2107933"/>
            <a:ext cx="12201525" cy="1251284"/>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359217"/>
            <a:ext cx="12201525" cy="1106905"/>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466122"/>
            <a:ext cx="12201525" cy="1183907"/>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25" y="5650029"/>
            <a:ext cx="12201525" cy="827773"/>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9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0"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xit" presetSubtype="0" fill="hold" grpId="0"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t>NoSQL on Azure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3800" dirty="0" smtClean="0"/>
              <a:t>Azure </a:t>
            </a:r>
            <a:r>
              <a:rPr lang="en-US" sz="3800" b="1" dirty="0" smtClean="0"/>
              <a:t>Table Service </a:t>
            </a:r>
            <a:r>
              <a:rPr lang="en-US" sz="3800" dirty="0" smtClean="0"/>
              <a:t>is a “Big Table” entity store</a:t>
            </a:r>
          </a:p>
          <a:p>
            <a:pPr marL="252000" algn="l">
              <a:spcBef>
                <a:spcPts val="2400"/>
              </a:spcBef>
            </a:pPr>
            <a:r>
              <a:rPr lang="en-US" sz="3800" b="1" dirty="0" err="1" smtClean="0"/>
              <a:t>MongoDB</a:t>
            </a:r>
            <a:r>
              <a:rPr lang="en-US" sz="3800" b="1" dirty="0" smtClean="0"/>
              <a:t> </a:t>
            </a:r>
            <a:r>
              <a:rPr lang="en-US" sz="3800" dirty="0" smtClean="0"/>
              <a:t>and </a:t>
            </a:r>
            <a:r>
              <a:rPr lang="en-US" sz="3800" b="1" dirty="0" err="1" smtClean="0"/>
              <a:t>DocumentDb</a:t>
            </a:r>
            <a:r>
              <a:rPr lang="en-US" sz="3800" b="1" dirty="0" smtClean="0"/>
              <a:t> </a:t>
            </a:r>
            <a:r>
              <a:rPr lang="en-US" sz="3800" dirty="0" smtClean="0"/>
              <a:t>are document (JSON) stores </a:t>
            </a:r>
          </a:p>
          <a:p>
            <a:pPr marL="252000" algn="l">
              <a:spcBef>
                <a:spcPts val="2400"/>
              </a:spcBef>
            </a:pPr>
            <a:r>
              <a:rPr lang="en-US" sz="3800" b="1" dirty="0" smtClean="0"/>
              <a:t>Cassandra </a:t>
            </a:r>
            <a:r>
              <a:rPr lang="en-US" sz="3800" dirty="0" smtClean="0"/>
              <a:t>is a columnar store with excellent replication</a:t>
            </a:r>
          </a:p>
          <a:p>
            <a:pPr marL="252000" algn="l">
              <a:spcBef>
                <a:spcPts val="2400"/>
              </a:spcBef>
            </a:pPr>
            <a:r>
              <a:rPr lang="en-US" sz="3800" dirty="0" err="1" smtClean="0"/>
              <a:t>HBase</a:t>
            </a:r>
            <a:r>
              <a:rPr lang="en-US" sz="3800" dirty="0" smtClean="0"/>
              <a:t> is a Big Data (Hadoop) store available in </a:t>
            </a:r>
            <a:r>
              <a:rPr lang="en-US" sz="3800" b="1" dirty="0" err="1" smtClean="0"/>
              <a:t>HDInsight</a:t>
            </a:r>
            <a:endParaRPr lang="en-US" sz="3800" dirty="0"/>
          </a:p>
        </p:txBody>
      </p:sp>
      <p:sp>
        <p:nvSpPr>
          <p:cNvPr id="4" name="Rectangle 3"/>
          <p:cNvSpPr/>
          <p:nvPr/>
        </p:nvSpPr>
        <p:spPr>
          <a:xfrm>
            <a:off x="0" y="190328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60116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4936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3064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5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1"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257084"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79181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2"/>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67693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smtClean="0"/>
              <a:t>Fully </a:t>
            </a:r>
            <a:r>
              <a:rPr lang="en-US" sz="6000" dirty="0"/>
              <a:t>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40845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grpSp>
        <p:nvGrpSpPr>
          <p:cNvPr id="5" name="Group 4"/>
          <p:cNvGrpSpPr/>
          <p:nvPr/>
        </p:nvGrpSpPr>
        <p:grpSpPr>
          <a:xfrm>
            <a:off x="6234593" y="1173799"/>
            <a:ext cx="2742811" cy="5170399"/>
            <a:chOff x="7313020" y="1173480"/>
            <a:chExt cx="2229789" cy="5171132"/>
          </a:xfrm>
        </p:grpSpPr>
        <p:sp>
          <p:nvSpPr>
            <p:cNvPr id="55" name="Rectangle 54"/>
            <p:cNvSpPr/>
            <p:nvPr/>
          </p:nvSpPr>
          <p:spPr bwMode="auto">
            <a:xfrm>
              <a:off x="731906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7313020" y="1173480"/>
              <a:ext cx="222978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grpSp>
      <p:graphicFrame>
        <p:nvGraphicFramePr>
          <p:cNvPr id="62" name="Table 61"/>
          <p:cNvGraphicFramePr>
            <a:graphicFrameLocks noGrp="1"/>
          </p:cNvGraphicFramePr>
          <p:nvPr>
            <p:extLst/>
          </p:nvPr>
        </p:nvGraphicFramePr>
        <p:xfrm>
          <a:off x="8417438" y="1819872"/>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 5"/>
          <p:cNvGrpSpPr/>
          <p:nvPr/>
        </p:nvGrpSpPr>
        <p:grpSpPr>
          <a:xfrm>
            <a:off x="9134482" y="1175222"/>
            <a:ext cx="2742811" cy="5168977"/>
            <a:chOff x="9623134" y="1174902"/>
            <a:chExt cx="2223745" cy="5169710"/>
          </a:xfrm>
        </p:grpSpPr>
        <p:sp>
          <p:nvSpPr>
            <p:cNvPr id="56" name="Rectangle 55"/>
            <p:cNvSpPr/>
            <p:nvPr/>
          </p:nvSpPr>
          <p:spPr bwMode="auto">
            <a:xfrm>
              <a:off x="962313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9" name="Rectangle 58"/>
            <p:cNvSpPr/>
            <p:nvPr/>
          </p:nvSpPr>
          <p:spPr bwMode="auto">
            <a:xfrm>
              <a:off x="9623820"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377728" y="1761767"/>
              <a:ext cx="403749" cy="35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94212" y="1175222"/>
            <a:ext cx="2742811" cy="5168977"/>
            <a:chOff x="393403" y="1174902"/>
            <a:chExt cx="2223745" cy="5169710"/>
          </a:xfrm>
        </p:grpSpPr>
        <p:sp>
          <p:nvSpPr>
            <p:cNvPr id="52" name="Rectangle 51"/>
            <p:cNvSpPr/>
            <p:nvPr/>
          </p:nvSpPr>
          <p:spPr bwMode="auto">
            <a:xfrm>
              <a:off x="393403"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Rectangle 59"/>
            <p:cNvSpPr/>
            <p:nvPr/>
          </p:nvSpPr>
          <p:spPr bwMode="auto">
            <a:xfrm>
              <a:off x="393403" y="1174902"/>
              <a:ext cx="2223745"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1851" y="1775709"/>
              <a:ext cx="592823" cy="351790"/>
            </a:xfrm>
            <a:prstGeom prst="rect">
              <a:avLst/>
            </a:prstGeom>
          </p:spPr>
        </p:pic>
      </p:grpSp>
      <p:grpSp>
        <p:nvGrpSpPr>
          <p:cNvPr id="2" name="Group 1"/>
          <p:cNvGrpSpPr/>
          <p:nvPr/>
        </p:nvGrpSpPr>
        <p:grpSpPr>
          <a:xfrm>
            <a:off x="3291077" y="1175222"/>
            <a:ext cx="2742811" cy="5168977"/>
            <a:chOff x="2704200" y="1174902"/>
            <a:chExt cx="2223745" cy="5169710"/>
          </a:xfrm>
        </p:grpSpPr>
        <p:sp>
          <p:nvSpPr>
            <p:cNvPr id="53" name="Rectangle 52"/>
            <p:cNvSpPr/>
            <p:nvPr/>
          </p:nvSpPr>
          <p:spPr bwMode="auto">
            <a:xfrm>
              <a:off x="2704200"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4886"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395" y="1780248"/>
              <a:ext cx="569421" cy="342712"/>
            </a:xfrm>
            <a:prstGeom prst="rect">
              <a:avLst/>
            </a:prstGeom>
          </p:spPr>
        </p:pic>
      </p:grpSp>
      <p:sp>
        <p:nvSpPr>
          <p:cNvPr id="82" name="Rectangle 81"/>
          <p:cNvSpPr/>
          <p:nvPr/>
        </p:nvSpPr>
        <p:spPr bwMode="auto">
          <a:xfrm>
            <a:off x="394842" y="3683826"/>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3" name="Rectangle 82"/>
          <p:cNvSpPr/>
          <p:nvPr/>
        </p:nvSpPr>
        <p:spPr bwMode="auto">
          <a:xfrm>
            <a:off x="394842" y="3217091"/>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4" name="Rectangle 83"/>
          <p:cNvSpPr/>
          <p:nvPr/>
        </p:nvSpPr>
        <p:spPr bwMode="auto">
          <a:xfrm>
            <a:off x="394839" y="2750355"/>
            <a:ext cx="5639048"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3291077" y="4617298"/>
            <a:ext cx="855498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9" name="Rectangle 88"/>
          <p:cNvSpPr/>
          <p:nvPr/>
        </p:nvSpPr>
        <p:spPr bwMode="auto">
          <a:xfrm>
            <a:off x="3291075" y="4150562"/>
            <a:ext cx="8554985"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6242029" y="5550770"/>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3" name="Rectangle 92"/>
          <p:cNvSpPr/>
          <p:nvPr/>
        </p:nvSpPr>
        <p:spPr bwMode="auto">
          <a:xfrm>
            <a:off x="6242029" y="5084374"/>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6242029" y="6017507"/>
            <a:ext cx="5604034"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30800618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26322829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768827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chor="ctr">
            <a:normAutofit/>
          </a:bodyPr>
          <a:lstStyle/>
          <a:p>
            <a:pPr marL="72000"/>
            <a:r>
              <a:rPr lang="en-US" sz="2800" dirty="0">
                <a:solidFill>
                  <a:schemeClr val="tx1"/>
                </a:solidFill>
                <a:ea typeface="+mj-ea"/>
                <a:cs typeface="+mj-cs"/>
              </a:rPr>
              <a:t>Mongo in a VM</a:t>
            </a:r>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 extra capacity for scale out and can not be </a:t>
            </a:r>
            <a:r>
              <a:rPr lang="en-US" sz="3200" dirty="0" smtClean="0">
                <a:gradFill>
                  <a:gsLst>
                    <a:gs pos="0">
                      <a:srgbClr val="FFFFFF"/>
                    </a:gs>
                    <a:gs pos="100000">
                      <a:srgbClr val="FFFFFF"/>
                    </a:gs>
                  </a:gsLst>
                  <a:lin ang="5400000" scaled="0"/>
                </a:gradFill>
                <a:latin typeface="+mj-lt"/>
              </a:rPr>
              <a:t>migrated</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a:t>
            </a:r>
            <a:r>
              <a:rPr lang="en-US" sz="3200" dirty="0" smtClean="0">
                <a:gradFill>
                  <a:gsLst>
                    <a:gs pos="0">
                      <a:srgbClr val="FFFFFF"/>
                    </a:gs>
                    <a:gs pos="100000">
                      <a:srgbClr val="FFFFFF"/>
                    </a:gs>
                  </a:gsLst>
                  <a:lin ang="5400000" scaled="0"/>
                </a:gradFill>
                <a:latin typeface="+mj-lt"/>
              </a:rPr>
              <a:t>CAPEX</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Mongo MMS </a:t>
            </a:r>
            <a:r>
              <a:rPr lang="en-US" sz="3200" dirty="0" smtClean="0">
                <a:gradFill>
                  <a:gsLst>
                    <a:gs pos="0">
                      <a:srgbClr val="FFFFFF"/>
                    </a:gs>
                    <a:gs pos="100000">
                      <a:srgbClr val="FFFFFF"/>
                    </a:gs>
                  </a:gsLst>
                  <a:lin ang="5400000" scaled="0"/>
                </a:gradFill>
                <a:latin typeface="+mj-lt"/>
              </a:rPr>
              <a:t>compatibility</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3200" dirty="0" smtClean="0">
                <a:gradFill>
                  <a:gsLst>
                    <a:gs pos="0">
                      <a:srgbClr val="FFFFFF"/>
                    </a:gs>
                    <a:gs pos="100000">
                      <a:srgbClr val="FFFFFF"/>
                    </a:gs>
                  </a:gsLst>
                  <a:lin ang="5400000" scaled="0"/>
                </a:gradFill>
                <a:latin typeface="+mj-lt"/>
              </a:rPr>
              <a:t>support</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a:t>
            </a:r>
            <a:r>
              <a:rPr lang="en-US" sz="3200" dirty="0" smtClean="0">
                <a:gradFill>
                  <a:gsLst>
                    <a:gs pos="0">
                      <a:srgbClr val="FFFFFF"/>
                    </a:gs>
                    <a:gs pos="100000">
                      <a:srgbClr val="FFFFFF"/>
                    </a:gs>
                  </a:gsLst>
                  <a:lin ang="5400000" scaled="0"/>
                </a:gradFill>
                <a:latin typeface="+mj-lt"/>
              </a:rPr>
              <a:t>OPEX</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Built-for-the-cloud database </a:t>
            </a:r>
            <a:r>
              <a:rPr lang="en-US" sz="3200" dirty="0" smtClean="0">
                <a:gradFill>
                  <a:gsLst>
                    <a:gs pos="0">
                      <a:srgbClr val="FFFFFF"/>
                    </a:gs>
                    <a:gs pos="100000">
                      <a:srgbClr val="FFFFFF"/>
                    </a:gs>
                  </a:gsLst>
                  <a:lin ang="5400000" scaled="0"/>
                </a:gradFill>
                <a:latin typeface="+mj-lt"/>
              </a:rPr>
              <a:t>technology</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757894"/>
            <a:ext cx="0" cy="5518619"/>
          </a:xfrm>
          <a:prstGeom prst="line">
            <a:avLst/>
          </a:prstGeom>
          <a:ln w="57150">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defTabSz="914225">
              <a:lnSpc>
                <a:spcPts val="2400"/>
              </a:lnSpc>
              <a:defRPr/>
            </a:pPr>
            <a:r>
              <a:rPr lang="en-US" kern="0" dirty="0">
                <a:solidFill>
                  <a:srgbClr val="FFFFFF"/>
                </a:solidFill>
              </a:rPr>
              <a:t>DocumentDB</a:t>
            </a:r>
          </a:p>
        </p:txBody>
      </p:sp>
      <p:sp>
        <p:nvSpPr>
          <p:cNvPr id="6" name="Rectangle 5"/>
          <p:cNvSpPr/>
          <p:nvPr/>
        </p:nvSpPr>
        <p:spPr>
          <a:xfrm>
            <a:off x="-1" y="811162"/>
            <a:ext cx="5998087"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215331" y="571464"/>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2972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Strong</a:t>
            </a:r>
            <a:br>
              <a:rPr lang="en-US" sz="6000" dirty="0" smtClean="0">
                <a:solidFill>
                  <a:schemeClr val="tx1"/>
                </a:solidFill>
              </a:rPr>
            </a:br>
            <a:r>
              <a:rPr lang="en-US" sz="6000" dirty="0" smtClean="0">
                <a:solidFill>
                  <a:schemeClr val="tx1"/>
                </a:solidFill>
              </a:rPr>
              <a:t>Bounded Stateless</a:t>
            </a:r>
            <a:br>
              <a:rPr lang="en-US" sz="6000" dirty="0" smtClean="0">
                <a:solidFill>
                  <a:schemeClr val="tx1"/>
                </a:solidFill>
              </a:rPr>
            </a:br>
            <a:r>
              <a:rPr lang="en-US" sz="6000" dirty="0" smtClean="0">
                <a:solidFill>
                  <a:schemeClr val="tx1"/>
                </a:solidFill>
              </a:rPr>
              <a:t>Session</a:t>
            </a:r>
            <a:br>
              <a:rPr lang="en-US" sz="6000" dirty="0" smtClean="0">
                <a:solidFill>
                  <a:schemeClr val="tx1"/>
                </a:solidFill>
              </a:rPr>
            </a:br>
            <a:r>
              <a:rPr lang="en-US" sz="6000" dirty="0" smtClean="0">
                <a:solidFill>
                  <a:schemeClr val="tx1"/>
                </a:solidFill>
              </a:rPr>
              <a:t>Eventual</a:t>
            </a:r>
            <a:endParaRPr lang="en-US" sz="6000" dirty="0">
              <a:solidFill>
                <a:schemeClr val="tx1"/>
              </a:solidFill>
            </a:endParaRPr>
          </a:p>
        </p:txBody>
      </p:sp>
      <p:pic>
        <p:nvPicPr>
          <p:cNvPr id="4" name="Picture 3"/>
          <p:cNvPicPr>
            <a:picLocks noChangeAspect="1"/>
          </p:cNvPicPr>
          <p:nvPr/>
        </p:nvPicPr>
        <p:blipFill>
          <a:blip r:embed="rId3"/>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four distinct levels</a:t>
            </a:r>
            <a:endParaRPr lang="en-US" dirty="0">
              <a:solidFill>
                <a:schemeClr val="tx1"/>
              </a:solidFill>
            </a:endParaRPr>
          </a:p>
        </p:txBody>
      </p:sp>
    </p:spTree>
    <p:extLst>
      <p:ext uri="{BB962C8B-B14F-4D97-AF65-F5344CB8AC3E}">
        <p14:creationId xmlns:p14="http://schemas.microsoft.com/office/powerpoint/2010/main" val="3140804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2">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7214004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All </a:t>
            </a:r>
            <a:r>
              <a:rPr lang="en-US" sz="6000" dirty="0">
                <a:solidFill>
                  <a:schemeClr val="tx1"/>
                </a:solidFill>
              </a:rPr>
              <a:t>writes are visible to all readers. Writes synchronously committed by a majority quorum of replicas and reads are acknowledged by the majority read </a:t>
            </a:r>
            <a:r>
              <a:rPr lang="en-US" sz="6000" dirty="0" smtClean="0">
                <a:solidFill>
                  <a:schemeClr val="tx1"/>
                </a:solidFill>
              </a:rPr>
              <a:t>quorum.</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Strong </a:t>
            </a:r>
            <a:endParaRPr lang="en-US" dirty="0">
              <a:solidFill>
                <a:schemeClr val="tx1"/>
              </a:solidFill>
            </a:endParaRPr>
          </a:p>
        </p:txBody>
      </p:sp>
    </p:spTree>
    <p:extLst>
      <p:ext uri="{BB962C8B-B14F-4D97-AF65-F5344CB8AC3E}">
        <p14:creationId xmlns:p14="http://schemas.microsoft.com/office/powerpoint/2010/main" val="356421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Guaranteed </a:t>
            </a:r>
            <a:r>
              <a:rPr lang="en-US" sz="6000" dirty="0">
                <a:solidFill>
                  <a:schemeClr val="tx1"/>
                </a:solidFill>
              </a:rPr>
              <a:t>ordering of writes, reads adhere to minimum freshness. Writes are propagated asynchronously, reads are acknowledged by majority quorum lagging by at most K </a:t>
            </a:r>
            <a:r>
              <a:rPr lang="en-US" sz="6000" dirty="0" smtClean="0">
                <a:solidFill>
                  <a:schemeClr val="tx1"/>
                </a:solidFill>
              </a:rPr>
              <a:t>prefixes.</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Bounded Stateless</a:t>
            </a:r>
            <a:endParaRPr lang="en-US" dirty="0">
              <a:solidFill>
                <a:schemeClr val="tx1"/>
              </a:solidFill>
            </a:endParaRPr>
          </a:p>
        </p:txBody>
      </p:sp>
    </p:spTree>
    <p:extLst>
      <p:ext uri="{BB962C8B-B14F-4D97-AF65-F5344CB8AC3E}">
        <p14:creationId xmlns:p14="http://schemas.microsoft.com/office/powerpoint/2010/main" val="4166283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 </a:t>
            </a:r>
            <a:r>
              <a:rPr lang="en-US" sz="6000" dirty="0">
                <a:solidFill>
                  <a:schemeClr val="tx1"/>
                </a:solidFill>
              </a:rPr>
              <a:t>your own writes. Writes are propagated asynchronously while reads for a session are issued against the replica that can serve the requested version.</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Session</a:t>
            </a:r>
            <a:endParaRPr lang="en-US" dirty="0">
              <a:solidFill>
                <a:schemeClr val="tx1"/>
              </a:solidFill>
            </a:endParaRPr>
          </a:p>
        </p:txBody>
      </p:sp>
    </p:spTree>
    <p:extLst>
      <p:ext uri="{BB962C8B-B14F-4D97-AF65-F5344CB8AC3E}">
        <p14:creationId xmlns:p14="http://schemas.microsoft.com/office/powerpoint/2010/main" val="3502318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Reads </a:t>
            </a:r>
            <a:r>
              <a:rPr lang="en-US" sz="6000" dirty="0">
                <a:solidFill>
                  <a:schemeClr val="tx1"/>
                </a:solidFill>
              </a:rPr>
              <a:t>eventually converge with writes. Writes are propagated asynchronously while reads can be acknowledged by any replica. Readers may view older data then previously </a:t>
            </a:r>
            <a:r>
              <a:rPr lang="en-US" sz="6000" dirty="0" smtClean="0">
                <a:solidFill>
                  <a:schemeClr val="tx1"/>
                </a:solidFill>
              </a:rPr>
              <a:t>observed.</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Eventual</a:t>
            </a:r>
            <a:endParaRPr lang="en-US" dirty="0">
              <a:solidFill>
                <a:schemeClr val="tx1"/>
              </a:solidFill>
            </a:endParaRPr>
          </a:p>
        </p:txBody>
      </p:sp>
    </p:spTree>
    <p:extLst>
      <p:ext uri="{BB962C8B-B14F-4D97-AF65-F5344CB8AC3E}">
        <p14:creationId xmlns:p14="http://schemas.microsoft.com/office/powerpoint/2010/main" val="398023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88197848"/>
              </p:ext>
            </p:extLst>
          </p:nvPr>
        </p:nvGraphicFramePr>
        <p:xfrm>
          <a:off x="199696" y="1680895"/>
          <a:ext cx="11792608" cy="3496210"/>
        </p:xfrm>
        <a:graphic>
          <a:graphicData uri="http://schemas.openxmlformats.org/drawingml/2006/table">
            <a:tbl>
              <a:tblPr firstRow="1" bandRow="1"/>
              <a:tblGrid>
                <a:gridCol w="2385849"/>
                <a:gridCol w="4637281"/>
                <a:gridCol w="4769478"/>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756508919"/>
              </p:ext>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gridCol w="11658766"/>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80609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20" name="TextBox 19"/>
          <p:cNvSpPr txBox="1"/>
          <p:nvPr/>
        </p:nvSpPr>
        <p:spPr>
          <a:xfrm>
            <a:off x="0" y="872295"/>
            <a:ext cx="12201417" cy="1277273"/>
          </a:xfrm>
          <a:prstGeom prst="rect">
            <a:avLst/>
          </a:prstGeom>
          <a:noFill/>
        </p:spPr>
        <p:txBody>
          <a:bodyPr wrap="square" rtlCol="0">
            <a:spAutoFit/>
          </a:bodyPr>
          <a:lstStyle/>
          <a:p>
            <a:pPr marL="252000">
              <a:spcAft>
                <a:spcPts val="600"/>
              </a:spcAft>
            </a:pPr>
            <a:r>
              <a:rPr lang="en-US" sz="3600" dirty="0" smtClean="0">
                <a:solidFill>
                  <a:schemeClr val="bg1"/>
                </a:solidFill>
                <a:latin typeface="+mj-lt"/>
                <a:cs typeface="Segoe UI" panose="020B0502040204020203" pitchFamily="34" charset="0"/>
              </a:rPr>
              <a:t>Capacity Units </a:t>
            </a:r>
            <a:r>
              <a:rPr lang="en-US" sz="3600" dirty="0">
                <a:solidFill>
                  <a:schemeClr val="bg1"/>
                </a:solidFill>
                <a:latin typeface="+mj-lt"/>
                <a:cs typeface="Segoe UI" panose="020B0502040204020203" pitchFamily="34" charset="0"/>
              </a:rPr>
              <a:t>are </a:t>
            </a:r>
            <a:r>
              <a:rPr lang="en-US" sz="3600" dirty="0" smtClean="0">
                <a:solidFill>
                  <a:schemeClr val="bg1"/>
                </a:solidFill>
                <a:latin typeface="+mj-lt"/>
                <a:cs typeface="Segoe UI" panose="020B0502040204020203" pitchFamily="34" charset="0"/>
              </a:rPr>
              <a:t>combinable</a:t>
            </a:r>
            <a:endParaRPr lang="en-US" sz="3600" dirty="0">
              <a:solidFill>
                <a:schemeClr val="bg1"/>
              </a:solidFill>
              <a:latin typeface="+mj-lt"/>
              <a:cs typeface="Segoe UI" panose="020B0502040204020203" pitchFamily="34" charset="0"/>
            </a:endParaRPr>
          </a:p>
          <a:p>
            <a:pPr marL="252000">
              <a:spcAft>
                <a:spcPts val="600"/>
              </a:spcAft>
            </a:pPr>
            <a:r>
              <a:rPr lang="en-US" sz="3600" dirty="0" smtClean="0">
                <a:solidFill>
                  <a:schemeClr val="bg1"/>
                </a:solidFill>
                <a:latin typeface="+mj-lt"/>
                <a:cs typeface="Segoe UI" panose="020B0502040204020203" pitchFamily="34" charset="0"/>
              </a:rPr>
              <a:t>Storage</a:t>
            </a:r>
            <a:r>
              <a:rPr lang="en-US" sz="3600" dirty="0">
                <a:solidFill>
                  <a:schemeClr val="bg1"/>
                </a:solidFill>
                <a:latin typeface="+mj-lt"/>
                <a:cs typeface="Segoe UI" panose="020B0502040204020203" pitchFamily="34" charset="0"/>
              </a:rPr>
              <a:t>, </a:t>
            </a:r>
            <a:r>
              <a:rPr lang="en-US" sz="3600" dirty="0" smtClean="0">
                <a:solidFill>
                  <a:schemeClr val="bg1"/>
                </a:solidFill>
                <a:latin typeface="+mj-lt"/>
                <a:cs typeface="Segoe UI" panose="020B0502040204020203" pitchFamily="34" charset="0"/>
              </a:rPr>
              <a:t>request units/second, </a:t>
            </a:r>
            <a:r>
              <a:rPr lang="en-US" sz="3600" dirty="0">
                <a:solidFill>
                  <a:schemeClr val="bg1"/>
                </a:solidFill>
                <a:latin typeface="+mj-lt"/>
                <a:cs typeface="Segoe UI" panose="020B0502040204020203" pitchFamily="34" charset="0"/>
              </a:rPr>
              <a:t>and </a:t>
            </a:r>
            <a:r>
              <a:rPr lang="en-US" sz="3600" dirty="0" smtClean="0">
                <a:solidFill>
                  <a:schemeClr val="bg1"/>
                </a:solidFill>
                <a:latin typeface="+mj-lt"/>
                <a:cs typeface="Segoe UI" panose="020B0502040204020203" pitchFamily="34" charset="0"/>
              </a:rPr>
              <a:t>price </a:t>
            </a:r>
            <a:r>
              <a:rPr lang="en-US" sz="3600" dirty="0">
                <a:solidFill>
                  <a:schemeClr val="bg1"/>
                </a:solidFill>
                <a:latin typeface="+mj-lt"/>
                <a:cs typeface="Segoe UI" panose="020B0502040204020203" pitchFamily="34" charset="0"/>
              </a:rPr>
              <a:t>scale linearly</a:t>
            </a:r>
            <a:endParaRPr lang="en-US" sz="3600" baseline="30000" dirty="0">
              <a:solidFill>
                <a:schemeClr val="bg1"/>
              </a:solidFill>
              <a:latin typeface="+mj-lt"/>
              <a:cs typeface="Segoe UI" panose="020B0502040204020203" pitchFamily="34" charset="0"/>
            </a:endParaRPr>
          </a:p>
        </p:txBody>
      </p:sp>
      <p:grpSp>
        <p:nvGrpSpPr>
          <p:cNvPr id="6" name="Group 5"/>
          <p:cNvGrpSpPr/>
          <p:nvPr/>
        </p:nvGrpSpPr>
        <p:grpSpPr>
          <a:xfrm>
            <a:off x="2348927" y="2323933"/>
            <a:ext cx="7949062" cy="4557795"/>
            <a:chOff x="4904951" y="1747867"/>
            <a:chExt cx="7949062" cy="4557795"/>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04951" y="3279554"/>
              <a:ext cx="2534989" cy="849463"/>
            </a:xfrm>
            <a:prstGeom prst="rect">
              <a:avLst/>
            </a:prstGeom>
            <a:noFill/>
          </p:spPr>
          <p:txBody>
            <a:bodyPr wrap="none" lIns="182880" tIns="146304" rIns="182880" bIns="146304" rtlCol="0">
              <a:spAutoFit/>
            </a:bodyPr>
            <a:lstStyle/>
            <a:p>
              <a:pPr algn="ctr">
                <a:lnSpc>
                  <a:spcPct val="90000"/>
                </a:lnSpc>
              </a:pPr>
              <a:r>
                <a:rPr lang="en-US" sz="2400" dirty="0">
                  <a:solidFill>
                    <a:schemeClr val="bg1"/>
                  </a:solidFill>
                  <a:latin typeface="Segoe UI Light"/>
                </a:rPr>
                <a:t>throughput</a:t>
              </a:r>
              <a:endParaRPr lang="en-US" sz="2800" dirty="0">
                <a:solidFill>
                  <a:schemeClr val="bg1"/>
                </a:solidFill>
                <a:latin typeface="Segoe UI Light"/>
              </a:endParaRPr>
            </a:p>
            <a:p>
              <a:pPr algn="ctr">
                <a:lnSpc>
                  <a:spcPct val="90000"/>
                </a:lnSpc>
              </a:pPr>
              <a:r>
                <a:rPr lang="en-US" sz="1600" dirty="0" smtClean="0">
                  <a:solidFill>
                    <a:schemeClr val="bg1"/>
                  </a:solidFill>
                  <a:latin typeface="Segoe UI Light"/>
                </a:rPr>
                <a:t>Request units per second</a:t>
              </a:r>
              <a:endParaRPr lang="en-US" sz="1600" dirty="0">
                <a:solidFill>
                  <a:schemeClr val="bg1"/>
                </a:solidFill>
                <a:latin typeface="Segoe UI Light"/>
              </a:endParaRPr>
            </a:p>
          </p:txBody>
        </p:sp>
        <p:sp>
          <p:nvSpPr>
            <p:cNvPr id="19" name="TextBox 18"/>
            <p:cNvSpPr txBox="1"/>
            <p:nvPr/>
          </p:nvSpPr>
          <p:spPr>
            <a:xfrm>
              <a:off x="8652570" y="5456199"/>
              <a:ext cx="1767150" cy="849463"/>
            </a:xfrm>
            <a:prstGeom prst="rect">
              <a:avLst/>
            </a:prstGeom>
            <a:noFill/>
          </p:spPr>
          <p:txBody>
            <a:bodyPr wrap="none" lIns="182880" tIns="146304" rIns="182880" bIns="146304" rtlCol="0">
              <a:spAutoFit/>
            </a:bodyPr>
            <a:lstStyle/>
            <a:p>
              <a:pPr algn="ctr">
                <a:lnSpc>
                  <a:spcPct val="90000"/>
                </a:lnSpc>
              </a:pPr>
              <a:r>
                <a:rPr lang="en-US" sz="2400" dirty="0" err="1">
                  <a:solidFill>
                    <a:schemeClr val="bg1"/>
                  </a:solidFill>
                  <a:latin typeface="Segoe UI Light"/>
                </a:rPr>
                <a:t>db</a:t>
              </a:r>
              <a:r>
                <a:rPr lang="en-US" sz="2400" dirty="0">
                  <a:solidFill>
                    <a:schemeClr val="bg1"/>
                  </a:solidFill>
                  <a:latin typeface="Segoe UI Light"/>
                </a:rPr>
                <a:t> storage</a:t>
              </a:r>
              <a:endParaRPr lang="en-US" sz="2800" dirty="0">
                <a:solidFill>
                  <a:schemeClr val="bg1"/>
                </a:solidFill>
                <a:latin typeface="Segoe UI Light"/>
              </a:endParaRPr>
            </a:p>
            <a:p>
              <a:pPr algn="ctr">
                <a:lnSpc>
                  <a:spcPct val="90000"/>
                </a:lnSpc>
              </a:pPr>
              <a:r>
                <a:rPr lang="en-US" sz="1600" dirty="0">
                  <a:solidFill>
                    <a:schemeClr val="bg1"/>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6" name="TextBox 25"/>
            <p:cNvSpPr txBox="1"/>
            <p:nvPr/>
          </p:nvSpPr>
          <p:spPr>
            <a:xfrm>
              <a:off x="10346849" y="1878239"/>
              <a:ext cx="2507164" cy="960263"/>
            </a:xfrm>
            <a:prstGeom prst="rect">
              <a:avLst/>
            </a:prstGeom>
            <a:noFill/>
          </p:spPr>
          <p:txBody>
            <a:bodyPr wrap="square" lIns="182880" tIns="146304" rIns="182880" bIns="146304" rtlCol="0">
              <a:spAutoFit/>
            </a:bodyPr>
            <a:lstStyle/>
            <a:p>
              <a:pPr algn="ctr">
                <a:lnSpc>
                  <a:spcPct val="90000"/>
                </a:lnSpc>
              </a:pPr>
              <a:r>
                <a:rPr lang="en-US" sz="2400" dirty="0">
                  <a:solidFill>
                    <a:schemeClr val="bg1"/>
                  </a:solidFill>
                  <a:latin typeface="Segoe UI Light"/>
                </a:rPr>
                <a:t>provisioned capacity units</a:t>
              </a:r>
            </a:p>
          </p:txBody>
        </p:sp>
      </p:grpSp>
      <p:sp>
        <p:nvSpPr>
          <p:cNvPr id="2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dirty="0" smtClean="0">
                <a:ln>
                  <a:noFill/>
                </a:ln>
                <a:solidFill>
                  <a:srgbClr val="FFFFFF"/>
                </a:solidFill>
                <a:effectLst/>
                <a:uLnTx/>
                <a:uFillTx/>
                <a:latin typeface="Segoe UI Light"/>
                <a:ea typeface="+mj-ea"/>
                <a:cs typeface="+mj-cs"/>
              </a:rPr>
              <a:t>Pricing</a:t>
            </a:r>
            <a:r>
              <a:rPr kumimoji="0" lang="en-US" sz="2800" b="0" i="0" u="none" strike="noStrike" kern="1200" cap="none" spc="0" normalizeH="0" dirty="0" smtClean="0">
                <a:ln>
                  <a:noFill/>
                </a:ln>
                <a:solidFill>
                  <a:srgbClr val="FFFFFF"/>
                </a:solidFill>
                <a:effectLst/>
                <a:uLnTx/>
                <a:uFillTx/>
                <a:latin typeface="Segoe UI Light"/>
                <a:ea typeface="+mj-ea"/>
                <a:cs typeface="+mj-cs"/>
              </a:rPr>
              <a:t> principles</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9" name="Picture 28"/>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09562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5" name="TextBox 4"/>
          <p:cNvSpPr txBox="1"/>
          <p:nvPr/>
        </p:nvSpPr>
        <p:spPr>
          <a:xfrm>
            <a:off x="-18835" y="6134725"/>
            <a:ext cx="12210836" cy="723275"/>
          </a:xfrm>
          <a:prstGeom prst="rect">
            <a:avLst/>
          </a:prstGeom>
          <a:noFill/>
        </p:spPr>
        <p:txBody>
          <a:bodyPr wrap="square" rtlCol="0" anchor="b">
            <a:noAutofit/>
          </a:bodyPr>
          <a:lstStyle/>
          <a:p>
            <a:pPr marL="252000" indent="-342900">
              <a:spcAft>
                <a:spcPts val="600"/>
              </a:spcAft>
              <a:buFont typeface="+mj-lt"/>
              <a:buAutoNum type="arabicPeriod"/>
            </a:pPr>
            <a:r>
              <a:rPr lang="en-US" sz="2000" dirty="0" smtClean="0">
                <a:solidFill>
                  <a:schemeClr val="bg1"/>
                </a:solidFill>
                <a:latin typeface="+mj-lt"/>
                <a:cs typeface="Segoe UI" panose="020B0502040204020203" pitchFamily="34" charset="0"/>
              </a:rPr>
              <a:t>Attached </a:t>
            </a:r>
            <a:r>
              <a:rPr lang="en-US" sz="2000" dirty="0">
                <a:solidFill>
                  <a:schemeClr val="bg1"/>
                </a:solidFill>
                <a:latin typeface="+mj-lt"/>
                <a:cs typeface="Segoe UI" panose="020B0502040204020203" pitchFamily="34" charset="0"/>
              </a:rPr>
              <a:t>BLOB storage </a:t>
            </a:r>
            <a:r>
              <a:rPr lang="en-US" sz="2000" dirty="0" smtClean="0">
                <a:solidFill>
                  <a:schemeClr val="bg1"/>
                </a:solidFill>
                <a:latin typeface="+mj-lt"/>
                <a:cs typeface="Segoe UI" panose="020B0502040204020203" pitchFamily="34" charset="0"/>
              </a:rPr>
              <a:t>not included in </a:t>
            </a:r>
            <a:r>
              <a:rPr lang="en-US" sz="2000" dirty="0" err="1" smtClean="0">
                <a:solidFill>
                  <a:schemeClr val="bg1"/>
                </a:solidFill>
                <a:latin typeface="+mj-lt"/>
                <a:cs typeface="Segoe UI" panose="020B0502040204020203" pitchFamily="34" charset="0"/>
              </a:rPr>
              <a:t>db</a:t>
            </a:r>
            <a:r>
              <a:rPr lang="en-US" sz="2000" dirty="0" smtClean="0">
                <a:solidFill>
                  <a:schemeClr val="bg1"/>
                </a:solidFill>
                <a:latin typeface="+mj-lt"/>
                <a:cs typeface="Segoe UI" panose="020B0502040204020203" pitchFamily="34" charset="0"/>
              </a:rPr>
              <a:t> storage.</a:t>
            </a:r>
            <a:endParaRPr lang="en-US" sz="2000" dirty="0">
              <a:solidFill>
                <a:schemeClr val="bg1"/>
              </a:solidFill>
              <a:latin typeface="+mj-lt"/>
              <a:cs typeface="Segoe UI" panose="020B0502040204020203" pitchFamily="34" charset="0"/>
            </a:endParaRPr>
          </a:p>
          <a:p>
            <a:pPr marL="252000" indent="-342900">
              <a:spcAft>
                <a:spcPts val="600"/>
              </a:spcAft>
              <a:buFont typeface="+mj-lt"/>
              <a:buAutoNum type="arabicPeriod"/>
            </a:pPr>
            <a:r>
              <a:rPr lang="en-US" sz="2000" dirty="0">
                <a:solidFill>
                  <a:schemeClr val="bg1"/>
                </a:solidFill>
                <a:latin typeface="+mj-lt"/>
                <a:cs typeface="Segoe UI" panose="020B0502040204020203" pitchFamily="34" charset="0"/>
              </a:rPr>
              <a:t>Storage is inclusive of document data and indexes; we will provide guidance on limits for other DB entities. </a:t>
            </a:r>
          </a:p>
        </p:txBody>
      </p:sp>
      <p:sp>
        <p:nvSpPr>
          <p:cNvPr id="8" name="Rectangle 7"/>
          <p:cNvSpPr/>
          <p:nvPr/>
        </p:nvSpPr>
        <p:spPr>
          <a:xfrm>
            <a:off x="-9418" y="0"/>
            <a:ext cx="12201418" cy="6858000"/>
          </a:xfrm>
          <a:prstGeom prst="rect">
            <a:avLst/>
          </a:prstGeom>
          <a:noFill/>
          <a:ln>
            <a:noFill/>
          </a:ln>
        </p:spPr>
        <p:txBody>
          <a:bodyPr wrap="square" anchor="ctr">
            <a:noAutofit/>
          </a:bodyPr>
          <a:lstStyle/>
          <a:p>
            <a:pPr marL="252000" defTabSz="914050" fontAlgn="base">
              <a:spcBef>
                <a:spcPts val="1200"/>
              </a:spcBef>
              <a:spcAft>
                <a:spcPct val="0"/>
              </a:spcAft>
            </a:pPr>
            <a:r>
              <a:rPr lang="en-US" sz="4400" dirty="0" smtClean="0">
                <a:solidFill>
                  <a:schemeClr val="bg1"/>
                </a:solidFill>
                <a:latin typeface="Segoe UI Light"/>
              </a:rPr>
              <a:t>10GB </a:t>
            </a:r>
            <a:r>
              <a:rPr lang="en-US" sz="4400" dirty="0">
                <a:solidFill>
                  <a:schemeClr val="bg1"/>
                </a:solidFill>
                <a:latin typeface="Segoe UI Light"/>
              </a:rPr>
              <a:t>database storage</a:t>
            </a:r>
            <a:r>
              <a:rPr lang="en-US" sz="4400" baseline="30000" dirty="0">
                <a:solidFill>
                  <a:schemeClr val="bg1"/>
                </a:solidFill>
                <a:latin typeface="Segoe UI Light"/>
              </a:rPr>
              <a:t>1,2</a:t>
            </a:r>
          </a:p>
          <a:p>
            <a:pPr marL="252000" defTabSz="914050" fontAlgn="base">
              <a:spcBef>
                <a:spcPts val="1200"/>
              </a:spcBef>
              <a:spcAft>
                <a:spcPct val="0"/>
              </a:spcAft>
            </a:pPr>
            <a:r>
              <a:rPr lang="en-US" sz="4400" dirty="0">
                <a:solidFill>
                  <a:schemeClr val="bg1"/>
                </a:solidFill>
                <a:latin typeface="Segoe UI Light"/>
              </a:rPr>
              <a:t>2000Request units per second</a:t>
            </a:r>
          </a:p>
          <a:p>
            <a:pPr marL="252000" defTabSz="914050" fontAlgn="base">
              <a:spcBef>
                <a:spcPts val="1200"/>
              </a:spcBef>
              <a:spcAft>
                <a:spcPct val="0"/>
              </a:spcAft>
            </a:pPr>
            <a:r>
              <a:rPr lang="en-US" sz="4400" dirty="0">
                <a:solidFill>
                  <a:schemeClr val="bg1"/>
                </a:solidFill>
                <a:latin typeface="Segoe UI Light"/>
              </a:rPr>
              <a:t>$22.50/month</a:t>
            </a:r>
          </a:p>
          <a:p>
            <a:pPr marL="252000" defTabSz="914050" fontAlgn="base">
              <a:spcBef>
                <a:spcPts val="1200"/>
              </a:spcBef>
              <a:spcAft>
                <a:spcPct val="0"/>
              </a:spcAft>
            </a:pPr>
            <a:r>
              <a:rPr lang="en-US" sz="4400" dirty="0">
                <a:solidFill>
                  <a:schemeClr val="bg1"/>
                </a:solidFill>
                <a:latin typeface="Segoe UI Light"/>
              </a:rPr>
              <a:t>D</a:t>
            </a:r>
            <a:r>
              <a:rPr lang="en-US" sz="4400" dirty="0" smtClean="0">
                <a:solidFill>
                  <a:schemeClr val="bg1"/>
                </a:solidFill>
                <a:latin typeface="Segoe UI Light"/>
              </a:rPr>
              <a:t>iscounted </a:t>
            </a:r>
            <a:r>
              <a:rPr lang="en-US" sz="4400" dirty="0">
                <a:solidFill>
                  <a:schemeClr val="bg1"/>
                </a:solidFill>
                <a:latin typeface="Segoe UI Light"/>
              </a:rPr>
              <a:t>50% for </a:t>
            </a:r>
            <a:r>
              <a:rPr lang="en-US" sz="4400" dirty="0" smtClean="0">
                <a:solidFill>
                  <a:schemeClr val="bg1"/>
                </a:solidFill>
                <a:latin typeface="Segoe UI Light"/>
              </a:rPr>
              <a:t>Preview</a:t>
            </a:r>
            <a:endParaRPr lang="en-US" sz="4400" dirty="0">
              <a:solidFill>
                <a:schemeClr val="bg1"/>
              </a:solidFill>
              <a:latin typeface="Segoe UI Light"/>
            </a:endParaRPr>
          </a:p>
        </p:txBody>
      </p:sp>
      <p:sp>
        <p:nvSpPr>
          <p:cNvPr id="2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lvl="0"/>
            <a:r>
              <a:rPr lang="en-US" dirty="0"/>
              <a:t>Standard Offer for Preview</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8" name="Picture 27"/>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716055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4294967295"/>
          </p:nvPr>
        </p:nvSpPr>
        <p:spPr>
          <a:xfrm>
            <a:off x="0" y="1111442"/>
            <a:ext cx="12192000" cy="4635115"/>
          </a:xfrm>
        </p:spPr>
        <p:txBody>
          <a:bodyPr anchor="ctr"/>
          <a:lstStyle/>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units are provisioned for each database account based on the number of capacity units purchased.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 consumption is evaluated as a rate per second.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If your application requires a higher level of throughput, you can purchase additional capacity units</a:t>
            </a:r>
            <a:r>
              <a:rPr lang="en-US" sz="3600" dirty="0" smtClean="0">
                <a:solidFill>
                  <a:schemeClr val="tx1">
                    <a:lumMod val="65000"/>
                    <a:lumOff val="35000"/>
                  </a:schemeClr>
                </a:solidFill>
                <a:latin typeface="Segoe UI Light"/>
              </a:rPr>
              <a:t>.</a:t>
            </a:r>
            <a:endParaRPr lang="en-US" sz="3600" dirty="0">
              <a:solidFill>
                <a:schemeClr val="tx1">
                  <a:lumMod val="65000"/>
                  <a:lumOff val="35000"/>
                </a:schemeClr>
              </a:solidFill>
              <a:latin typeface="Segoe UI Light"/>
            </a:endParaRPr>
          </a:p>
        </p:txBody>
      </p:sp>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050482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3557919383"/>
              </p:ext>
            </p:extLst>
          </p:nvPr>
        </p:nvGraphicFramePr>
        <p:xfrm>
          <a:off x="457200" y="1458435"/>
          <a:ext cx="11277600" cy="4109085"/>
        </p:xfrm>
        <a:graphic>
          <a:graphicData uri="http://schemas.openxmlformats.org/drawingml/2006/table">
            <a:tbl>
              <a:tblPr firstRow="1" bandRow="1">
                <a:tableStyleId>{5A111915-BE36-4E01-A7E5-04B1672EAD32}</a:tableStyleId>
              </a:tblPr>
              <a:tblGrid>
                <a:gridCol w="6096000"/>
                <a:gridCol w="5181600"/>
              </a:tblGrid>
              <a:tr h="370840">
                <a:tc>
                  <a:txBody>
                    <a:bodyPr/>
                    <a:lstStyle/>
                    <a:p>
                      <a:pPr marL="0" marR="0">
                        <a:lnSpc>
                          <a:spcPct val="107000"/>
                        </a:lnSpc>
                        <a:spcBef>
                          <a:spcPts val="0"/>
                        </a:spcBef>
                        <a:spcAft>
                          <a:spcPts val="800"/>
                        </a:spcAft>
                      </a:pPr>
                      <a:r>
                        <a:rPr lang="en-US" sz="2800" b="0" dirty="0" smtClean="0">
                          <a:solidFill>
                            <a:schemeClr val="tx1"/>
                          </a:solidFill>
                          <a:effectLst/>
                          <a:latin typeface="+mj-lt"/>
                        </a:rPr>
                        <a:t>Database Operations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smtClean="0">
                          <a:solidFill>
                            <a:schemeClr val="tx1"/>
                          </a:solidFill>
                          <a:effectLst/>
                          <a:latin typeface="+mj-lt"/>
                        </a:rPr>
                        <a:t>Operations/sec/capacity</a:t>
                      </a:r>
                      <a:r>
                        <a:rPr lang="en-US" sz="2800" b="0" baseline="0" dirty="0" smtClean="0">
                          <a:solidFill>
                            <a:schemeClr val="tx1"/>
                          </a:solidFill>
                          <a:effectLst/>
                          <a:latin typeface="+mj-lt"/>
                        </a:rPr>
                        <a:t> unit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Reading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2000 reads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Inserting/Replacing/Deleting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500 inserts/replace/deletes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Query a collection with a simple predicate and returning a </a:t>
                      </a:r>
                      <a:r>
                        <a:rPr lang="en-US" sz="2800" b="0">
                          <a:solidFill>
                            <a:schemeClr val="tx1"/>
                          </a:solidFill>
                          <a:effectLst/>
                          <a:latin typeface="+mj-lt"/>
                        </a:rPr>
                        <a:t>single </a:t>
                      </a:r>
                      <a:r>
                        <a:rPr lang="en-US" sz="2800" b="0" smtClean="0">
                          <a:solidFill>
                            <a:schemeClr val="tx1"/>
                          </a:solidFill>
                          <a:effectLst/>
                          <a:latin typeface="+mj-lt"/>
                        </a:rPr>
                        <a:t>§document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1000 queries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Stored Procedure a 50 document inserts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20 stored procedures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757616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err="1" smtClean="0">
                <a:latin typeface="+mj-lt"/>
              </a:rPr>
              <a:t>Overview</a:t>
            </a:r>
            <a:r>
              <a:rPr lang="sv-SE" sz="4400" dirty="0" smtClean="0">
                <a:latin typeface="+mj-lt"/>
              </a:rPr>
              <a:t> of DocumentDB in the portal</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6048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C86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889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213803"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707029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2"/>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147169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a:t>Why are we talking about Search?</a:t>
            </a:r>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4400" dirty="0" smtClean="0"/>
              <a:t>Users </a:t>
            </a:r>
            <a:r>
              <a:rPr lang="en-US" sz="4400" dirty="0"/>
              <a:t>find search as a natural, low friction way to interact with applications that manage lots of data</a:t>
            </a:r>
          </a:p>
          <a:p>
            <a:pPr marL="252000" algn="l">
              <a:spcBef>
                <a:spcPts val="1200"/>
              </a:spcBef>
            </a:pPr>
            <a:r>
              <a:rPr lang="en-US" sz="4400" dirty="0" smtClean="0"/>
              <a:t>Web </a:t>
            </a:r>
            <a:r>
              <a:rPr lang="en-US" sz="4400" dirty="0"/>
              <a:t>search engines have set the bar high for search</a:t>
            </a:r>
          </a:p>
          <a:p>
            <a:pPr marL="252000" algn="l">
              <a:spcBef>
                <a:spcPts val="1200"/>
              </a:spcBef>
            </a:pPr>
            <a:r>
              <a:rPr lang="en-US" sz="4400" dirty="0" smtClean="0"/>
              <a:t>Search </a:t>
            </a:r>
            <a:r>
              <a:rPr lang="en-US" sz="4400" dirty="0"/>
              <a:t>is hard and rarely a core expertise </a:t>
            </a:r>
            <a:r>
              <a:rPr lang="en-US" sz="4400" dirty="0" smtClean="0"/>
              <a:t>area</a:t>
            </a:r>
            <a:endParaRPr lang="en-US" sz="4400" dirty="0"/>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
        <p:nvSpPr>
          <p:cNvPr id="2" name="Rectangle 1"/>
          <p:cNvSpPr/>
          <p:nvPr/>
        </p:nvSpPr>
        <p:spPr>
          <a:xfrm>
            <a:off x="1" y="1731146"/>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98067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441593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36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grpId="0"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6" grpId="2"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smtClean="0"/>
              <a:t>… is </a:t>
            </a:r>
            <a:r>
              <a:rPr lang="en-US" sz="5400" dirty="0"/>
              <a:t>a</a:t>
            </a:r>
            <a:r>
              <a:rPr lang="en-US" sz="5400" dirty="0" smtClean="0"/>
              <a:t> fully managed </a:t>
            </a:r>
            <a:r>
              <a:rPr lang="en-US" sz="5400" dirty="0"/>
              <a:t>search solution that allows developers to enable search experiences in applications. </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6033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5965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Perfect for enterprise cloud developers, cloud software vendors, cloud architects who need a fully-managed search solution.</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9558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Simple HTTP/JSON API for creating indexes, pushing documents, searching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Keyword search with user-friendly operators (+, -, *, “”, etc.)</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Hit highlighting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Faceting (histograms over ranges, typically used in catalog browsing)</a:t>
            </a: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117443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404210"/>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641735"/>
            <a:ext cx="12192000" cy="776261"/>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 y="4412472"/>
            <a:ext cx="12192000" cy="12953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79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1"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a:latin typeface="Segoe UI Light" panose="020B0502040204020203" pitchFamily="34" charset="0"/>
                <a:cs typeface="Segoe UI Light" panose="020B0502040204020203" pitchFamily="34" charset="0"/>
              </a:rPr>
              <a:t>Suggestions (auto-complete)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Rich structured queries (filter, select, sort) that combines with search</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Scoring profiles to model search result relevance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Geo-spatial support integrated in filtering, sorting and </a:t>
            </a:r>
            <a:r>
              <a:rPr lang="en-US" sz="4000" dirty="0" smtClean="0">
                <a:latin typeface="Segoe UI Light" panose="020B0502040204020203" pitchFamily="34" charset="0"/>
                <a:cs typeface="Segoe UI Light" panose="020B0502040204020203" pitchFamily="34" charset="0"/>
              </a:rPr>
              <a:t>ranking</a:t>
            </a:r>
            <a:endParaRPr lang="en-US" sz="4000" dirty="0">
              <a:latin typeface="Segoe UI Light" panose="020B0502040204020203" pitchFamily="34" charset="0"/>
              <a:cs typeface="Segoe UI Light" panose="020B0502040204020203" pitchFamily="34" charset="0"/>
            </a:endParaRP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9359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199225"/>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429001"/>
            <a:ext cx="12192000" cy="71948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9525" y="4148489"/>
            <a:ext cx="12192000" cy="123203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1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0"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68580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defRPr/>
            </a:pPr>
            <a:r>
              <a:rPr sz="6000" dirty="0">
                <a:solidFill>
                  <a:schemeClr val="bg1"/>
                </a:solidFill>
              </a:rPr>
              <a:t>What does Azure Search cost?</a:t>
            </a:r>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259956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537839" y="3291947"/>
            <a:ext cx="3457593" cy="2589144"/>
            <a:chOff x="3876643" y="2553040"/>
            <a:chExt cx="3457593" cy="2589144"/>
          </a:xfrm>
        </p:grpSpPr>
        <p:sp>
          <p:nvSpPr>
            <p:cNvPr id="7" name="Rectangle 6"/>
            <p:cNvSpPr/>
            <p:nvPr/>
          </p:nvSpPr>
          <p:spPr>
            <a:xfrm>
              <a:off x="3876643" y="4284934"/>
              <a:ext cx="857250" cy="857250"/>
            </a:xfrm>
            <a:prstGeom prst="rect">
              <a:avLst/>
            </a:prstGeom>
            <a:solidFill>
              <a:srgbClr val="9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743424" y="4284934"/>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4743424" y="3421899"/>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876643" y="3418987"/>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5610205"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5610205"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6476986"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6476986"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4743424"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876643"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5610205"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6476986"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0" name="TextBox 19"/>
          <p:cNvSpPr txBox="1"/>
          <p:nvPr/>
        </p:nvSpPr>
        <p:spPr>
          <a:xfrm>
            <a:off x="3890068" y="5946954"/>
            <a:ext cx="4753134"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Partitions</a:t>
            </a:r>
          </a:p>
          <a:p>
            <a:pPr algn="ctr"/>
            <a:r>
              <a:rPr lang="en-US" sz="2400" dirty="0">
                <a:solidFill>
                  <a:schemeClr val="bg1"/>
                </a:solidFill>
                <a:latin typeface="Segoe UI Light" panose="020B0502040204020203" pitchFamily="34" charset="0"/>
                <a:cs typeface="Segoe UI Light" panose="020B0502040204020203" pitchFamily="34" charset="0"/>
              </a:rPr>
              <a:t>(more documents, more storage)</a:t>
            </a:r>
          </a:p>
        </p:txBody>
      </p:sp>
      <p:sp>
        <p:nvSpPr>
          <p:cNvPr id="21" name="TextBox 20"/>
          <p:cNvSpPr txBox="1"/>
          <p:nvPr/>
        </p:nvSpPr>
        <p:spPr>
          <a:xfrm rot="16200000">
            <a:off x="1959318" y="4243238"/>
            <a:ext cx="4274412"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Replicas</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(more queries, more HA)</a:t>
            </a:r>
          </a:p>
        </p:txBody>
      </p:sp>
      <p:sp>
        <p:nvSpPr>
          <p:cNvPr id="26" name="TextBox 25"/>
          <p:cNvSpPr txBox="1"/>
          <p:nvPr/>
        </p:nvSpPr>
        <p:spPr>
          <a:xfrm>
            <a:off x="0" y="902684"/>
            <a:ext cx="12192000" cy="1852531"/>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3600" dirty="0" smtClean="0">
                <a:solidFill>
                  <a:schemeClr val="bg1"/>
                </a:solidFill>
                <a:latin typeface="+mj-lt"/>
              </a:rPr>
              <a:t>Capacity </a:t>
            </a:r>
            <a:r>
              <a:rPr lang="en-US" sz="3600" dirty="0">
                <a:solidFill>
                  <a:schemeClr val="bg1"/>
                </a:solidFill>
                <a:latin typeface="+mj-lt"/>
              </a:rPr>
              <a:t>Units are combinable</a:t>
            </a:r>
          </a:p>
          <a:p>
            <a:pPr marL="252000"/>
            <a:r>
              <a:rPr lang="en-US" sz="3600" dirty="0">
                <a:solidFill>
                  <a:schemeClr val="bg1"/>
                </a:solidFill>
                <a:latin typeface="+mj-lt"/>
              </a:rPr>
              <a:t>Search units stack horizontally and vertically</a:t>
            </a: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Pricing principles</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555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0" y="0"/>
            <a:ext cx="12192000" cy="6858000"/>
          </a:xfrm>
        </p:spPr>
        <p:txBody>
          <a:bodyPr/>
          <a:lstStyle/>
          <a:p>
            <a:pPr>
              <a:lnSpc>
                <a:spcPct val="100000"/>
              </a:lnSpc>
              <a:spcBef>
                <a:spcPts val="0"/>
              </a:spcBef>
            </a:pPr>
            <a:r>
              <a:rPr lang="en-US" dirty="0" smtClean="0"/>
              <a:t>Architecture</a:t>
            </a:r>
            <a:endParaRPr lang="en-US" dirty="0"/>
          </a:p>
        </p:txBody>
      </p:sp>
      <p:sp>
        <p:nvSpPr>
          <p:cNvPr id="3" name="Title 2"/>
          <p:cNvSpPr>
            <a:spLocks noGrp="1"/>
          </p:cNvSpPr>
          <p:nvPr>
            <p:ph type="ctrTitle" idx="4294967295"/>
          </p:nvPr>
        </p:nvSpPr>
        <p:spPr>
          <a:xfrm>
            <a:off x="0" y="0"/>
            <a:ext cx="12192000" cy="925513"/>
          </a:xfrm>
        </p:spPr>
        <p:txBody>
          <a:bodyPr/>
          <a:lstStyle/>
          <a:p>
            <a:r>
              <a:rPr lang="en-US" dirty="0">
                <a:solidFill>
                  <a:schemeClr val="bg1"/>
                </a:solidFill>
              </a:rPr>
              <a:t>Microsoft </a:t>
            </a:r>
            <a:r>
              <a:rPr lang="en-US" dirty="0" smtClean="0">
                <a:solidFill>
                  <a:schemeClr val="bg1"/>
                </a:solidFill>
              </a:rPr>
              <a:t>Azure SQL </a:t>
            </a:r>
            <a:r>
              <a:rPr lang="en-US" dirty="0">
                <a:solidFill>
                  <a:schemeClr val="bg1"/>
                </a:solidFill>
              </a:rPr>
              <a:t>Database</a:t>
            </a:r>
          </a:p>
        </p:txBody>
      </p:sp>
      <p:sp>
        <p:nvSpPr>
          <p:cNvPr id="5" name="Subtitle 3"/>
          <p:cNvSpPr txBox="1">
            <a:spLocks/>
          </p:cNvSpPr>
          <p:nvPr/>
        </p:nvSpPr>
        <p:spPr>
          <a:xfrm>
            <a:off x="0" y="1722922"/>
            <a:ext cx="12192000" cy="513507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3200" smtClean="0"/>
              <a:t>Starting with the basics</a:t>
            </a:r>
            <a:endParaRPr lang="en-US" sz="3200" dirty="0"/>
          </a:p>
        </p:txBody>
      </p:sp>
    </p:spTree>
    <p:extLst>
      <p:ext uri="{BB962C8B-B14F-4D97-AF65-F5344CB8AC3E}">
        <p14:creationId xmlns:p14="http://schemas.microsoft.com/office/powerpoint/2010/main" val="2617535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0" y="0"/>
            <a:ext cx="12192000" cy="6858000"/>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spcBef>
                <a:spcPts val="1200"/>
              </a:spcBef>
              <a:spcAft>
                <a:spcPts val="0"/>
              </a:spcAft>
            </a:pPr>
            <a:r>
              <a:rPr lang="en-US" sz="4800" dirty="0" smtClean="0">
                <a:solidFill>
                  <a:schemeClr val="bg1"/>
                </a:solidFill>
                <a:latin typeface="+mj-lt"/>
              </a:rPr>
              <a:t>15MM </a:t>
            </a:r>
            <a:r>
              <a:rPr lang="en-US" sz="4800" dirty="0">
                <a:solidFill>
                  <a:schemeClr val="bg1"/>
                </a:solidFill>
                <a:latin typeface="+mj-lt"/>
              </a:rPr>
              <a:t>documents</a:t>
            </a:r>
          </a:p>
          <a:p>
            <a:pPr marL="252000">
              <a:spcBef>
                <a:spcPts val="1200"/>
              </a:spcBef>
              <a:spcAft>
                <a:spcPts val="0"/>
              </a:spcAft>
            </a:pPr>
            <a:r>
              <a:rPr lang="en-US" sz="4800" dirty="0" smtClean="0">
                <a:solidFill>
                  <a:schemeClr val="bg1"/>
                </a:solidFill>
                <a:latin typeface="+mj-lt"/>
              </a:rPr>
              <a:t>25GB </a:t>
            </a:r>
            <a:r>
              <a:rPr lang="en-US" sz="4800" dirty="0">
                <a:solidFill>
                  <a:schemeClr val="bg1"/>
                </a:solidFill>
                <a:latin typeface="+mj-lt"/>
              </a:rPr>
              <a:t>database storage</a:t>
            </a:r>
          </a:p>
          <a:p>
            <a:pPr marL="252000">
              <a:spcBef>
                <a:spcPts val="1200"/>
              </a:spcBef>
              <a:spcAft>
                <a:spcPts val="0"/>
              </a:spcAft>
            </a:pPr>
            <a:r>
              <a:rPr lang="en-US" sz="4800" dirty="0" smtClean="0">
                <a:solidFill>
                  <a:schemeClr val="bg1"/>
                </a:solidFill>
                <a:latin typeface="+mj-lt"/>
              </a:rPr>
              <a:t>15 queries </a:t>
            </a:r>
            <a:r>
              <a:rPr lang="en-US" sz="4800" dirty="0">
                <a:solidFill>
                  <a:schemeClr val="bg1"/>
                </a:solidFill>
                <a:latin typeface="+mj-lt"/>
              </a:rPr>
              <a:t>per </a:t>
            </a:r>
            <a:r>
              <a:rPr lang="en-US" sz="4800" dirty="0" smtClean="0">
                <a:solidFill>
                  <a:schemeClr val="bg1"/>
                </a:solidFill>
                <a:latin typeface="+mj-lt"/>
              </a:rPr>
              <a:t>second</a:t>
            </a:r>
            <a:endParaRPr lang="en-US" sz="4800" dirty="0">
              <a:solidFill>
                <a:schemeClr val="bg1"/>
              </a:solidFill>
              <a:latin typeface="+mj-lt"/>
            </a:endParaRPr>
          </a:p>
          <a:p>
            <a:pPr marL="252000">
              <a:spcBef>
                <a:spcPts val="1200"/>
              </a:spcBef>
              <a:spcAft>
                <a:spcPts val="0"/>
              </a:spcAft>
            </a:pPr>
            <a:r>
              <a:rPr lang="en-US" sz="4800" dirty="0">
                <a:solidFill>
                  <a:schemeClr val="bg1"/>
                </a:solidFill>
                <a:latin typeface="+mj-lt"/>
              </a:rPr>
              <a:t>$</a:t>
            </a:r>
            <a:r>
              <a:rPr lang="en-US" sz="4800" dirty="0" smtClean="0">
                <a:solidFill>
                  <a:schemeClr val="bg1"/>
                </a:solidFill>
                <a:latin typeface="+mj-lt"/>
              </a:rPr>
              <a:t>250.00/month</a:t>
            </a:r>
            <a:endParaRPr lang="en-US" sz="4800" dirty="0">
              <a:solidFill>
                <a:schemeClr val="bg1"/>
              </a:solidFill>
              <a:latin typeface="+mj-lt"/>
            </a:endParaRP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sv-SE" dirty="0" smtClean="0"/>
              <a:t>Azure </a:t>
            </a:r>
            <a:r>
              <a:rPr lang="sv-SE" dirty="0" err="1" smtClean="0"/>
              <a:t>Search</a:t>
            </a:r>
            <a:r>
              <a:rPr lang="sv-SE" dirty="0" smtClean="0"/>
              <a:t> Standard Offer</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
        <p:nvSpPr>
          <p:cNvPr id="22" name="TextBox 21"/>
          <p:cNvSpPr txBox="1"/>
          <p:nvPr/>
        </p:nvSpPr>
        <p:spPr>
          <a:xfrm>
            <a:off x="9525" y="6057782"/>
            <a:ext cx="12192000" cy="800217"/>
          </a:xfrm>
          <a:prstGeom prst="rect">
            <a:avLst/>
          </a:prstGeom>
          <a:noFill/>
        </p:spPr>
        <p:txBody>
          <a:bodyPr wrap="square" rtlCol="0" anchor="b">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2400" dirty="0">
                <a:solidFill>
                  <a:schemeClr val="bg1"/>
                </a:solidFill>
                <a:latin typeface="+mj-lt"/>
              </a:rPr>
              <a:t>Document count and throughput based on benchmark index and queries.</a:t>
            </a:r>
          </a:p>
          <a:p>
            <a:pPr marL="252000"/>
            <a:r>
              <a:rPr lang="en-US" sz="2400" dirty="0" smtClean="0">
                <a:solidFill>
                  <a:schemeClr val="bg1"/>
                </a:solidFill>
                <a:latin typeface="+mj-lt"/>
              </a:rPr>
              <a:t>Discounted 50% for Preview.</a:t>
            </a:r>
            <a:endParaRPr lang="en-US" sz="2400" dirty="0">
              <a:solidFill>
                <a:schemeClr val="bg1"/>
              </a:solidFill>
              <a:latin typeface="+mj-lt"/>
            </a:endParaRPr>
          </a:p>
        </p:txBody>
      </p:sp>
    </p:spTree>
    <p:extLst>
      <p:ext uri="{BB962C8B-B14F-4D97-AF65-F5344CB8AC3E}">
        <p14:creationId xmlns:p14="http://schemas.microsoft.com/office/powerpoint/2010/main" val="1453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smtClean="0"/>
              <a:t>Azure </a:t>
            </a:r>
            <a:r>
              <a:rPr lang="sv-SE" sz="4400" dirty="0" err="1" smtClean="0"/>
              <a:t>Search</a:t>
            </a:r>
            <a:r>
              <a:rPr lang="sv-SE" sz="4400" dirty="0" smtClean="0"/>
              <a:t> </a:t>
            </a:r>
            <a:r>
              <a:rPr lang="sv-SE" sz="4400" dirty="0" err="1" smtClean="0"/>
              <a:t>walkthrough</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0648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a:stretch/>
        </p:blipFill>
        <p:spPr>
          <a:xfrm>
            <a:off x="307428" y="714254"/>
            <a:ext cx="10537437"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pic>
        <p:nvPicPr>
          <p:cNvPr id="7" name="Picture 6"/>
          <p:cNvPicPr>
            <a:picLocks noChangeAspect="1"/>
          </p:cNvPicPr>
          <p:nvPr/>
        </p:nvPicPr>
        <p:blipFill>
          <a:blip r:embed="rId4"/>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37791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pic>
        <p:nvPicPr>
          <p:cNvPr id="5" name="Picture 4"/>
          <p:cNvPicPr>
            <a:picLocks noChangeAspect="1"/>
          </p:cNvPicPr>
          <p:nvPr/>
        </p:nvPicPr>
        <p:blipFill>
          <a:blip r:embed="rId4"/>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31287194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6411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398030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136079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2"/>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347929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72077" y="905643"/>
            <a:ext cx="7847847" cy="5046715"/>
            <a:chOff x="151957" y="905643"/>
            <a:chExt cx="7847847" cy="5046715"/>
          </a:xfrm>
        </p:grpSpPr>
        <p:sp>
          <p:nvSpPr>
            <p:cNvPr id="35" name="矩形 34"/>
            <p:cNvSpPr/>
            <p:nvPr/>
          </p:nvSpPr>
          <p:spPr>
            <a:xfrm>
              <a:off x="4729475" y="1200560"/>
              <a:ext cx="266919" cy="519011"/>
            </a:xfrm>
            <a:prstGeom prst="rect">
              <a:avLst/>
            </a:prstGeom>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36" name="矩形 35"/>
            <p:cNvSpPr/>
            <p:nvPr/>
          </p:nvSpPr>
          <p:spPr>
            <a:xfrm>
              <a:off x="5696262" y="4242692"/>
              <a:ext cx="266919" cy="519012"/>
            </a:xfrm>
            <a:prstGeom prst="rect">
              <a:avLst/>
            </a:prstGeom>
            <a:noFill/>
            <a:ln>
              <a:noFill/>
            </a:ln>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4" name="矩形 3"/>
            <p:cNvSpPr/>
            <p:nvPr/>
          </p:nvSpPr>
          <p:spPr>
            <a:xfrm>
              <a:off x="157431" y="905643"/>
              <a:ext cx="3805414" cy="24062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Device  Explosion</a:t>
              </a:r>
            </a:p>
          </p:txBody>
        </p:sp>
        <p:sp>
          <p:nvSpPr>
            <p:cNvPr id="19" name="TextBox 18"/>
            <p:cNvSpPr txBox="1"/>
            <p:nvPr/>
          </p:nvSpPr>
          <p:spPr>
            <a:xfrm>
              <a:off x="157133" y="1991551"/>
              <a:ext cx="3234347" cy="1320373"/>
            </a:xfrm>
            <a:prstGeom prst="rect">
              <a:avLst/>
            </a:prstGeom>
            <a:noFill/>
          </p:spPr>
          <p:txBody>
            <a:bodyPr wrap="square" lIns="0" tIns="0" rIns="0" bIns="0" rtlCol="0" anchor="ctr">
              <a:noAutofit/>
            </a:bodyPr>
            <a:lstStyle/>
            <a:p>
              <a:pPr algn="r" defTabSz="571076">
                <a:lnSpc>
                  <a:spcPct val="9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&gt;5.5 </a:t>
              </a:r>
              <a:r>
                <a:rPr lang="en-US" sz="2000" dirty="0" smtClean="0">
                  <a:solidFill>
                    <a:srgbClr val="FFFFFF">
                      <a:alpha val="99000"/>
                    </a:srgbClr>
                  </a:solidFill>
                  <a:latin typeface="+mj-lt"/>
                  <a:ea typeface="Segoe UI" pitchFamily="34" charset="0"/>
                  <a:cs typeface="Segoe UI" pitchFamily="34" charset="0"/>
                </a:rPr>
                <a:t>billion</a:t>
              </a:r>
              <a:br>
                <a:rPr lang="en-US" sz="2000" dirty="0" smtClean="0">
                  <a:solidFill>
                    <a:srgbClr val="FFFFFF">
                      <a:alpha val="99000"/>
                    </a:srgbClr>
                  </a:solidFill>
                  <a:latin typeface="+mj-lt"/>
                  <a:ea typeface="Segoe UI" pitchFamily="34" charset="0"/>
                  <a:cs typeface="Segoe UI" pitchFamily="34" charset="0"/>
                </a:rPr>
              </a:br>
              <a:r>
                <a:rPr lang="en-US" sz="2000" dirty="0" smtClean="0">
                  <a:solidFill>
                    <a:srgbClr val="FFFFFF">
                      <a:alpha val="99000"/>
                    </a:srgbClr>
                  </a:solidFill>
                  <a:latin typeface="+mj-lt"/>
                  <a:ea typeface="Segoe UI" pitchFamily="34" charset="0"/>
                  <a:cs typeface="Segoe UI" pitchFamily="34" charset="0"/>
                </a:rPr>
                <a:t>(</a:t>
              </a:r>
              <a:r>
                <a:rPr lang="en-US" sz="2000" dirty="0">
                  <a:solidFill>
                    <a:srgbClr val="FFFFFF">
                      <a:alpha val="99000"/>
                    </a:srgbClr>
                  </a:solidFill>
                  <a:latin typeface="+mj-lt"/>
                  <a:ea typeface="Segoe UI" pitchFamily="34" charset="0"/>
                  <a:cs typeface="Segoe UI" pitchFamily="34" charset="0"/>
                </a:rPr>
                <a:t>70+% </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of global population</a:t>
              </a:r>
              <a:r>
                <a:rPr lang="en-US" sz="2000" dirty="0">
                  <a:solidFill>
                    <a:srgbClr val="FFFFFF">
                      <a:alpha val="99000"/>
                    </a:srgbClr>
                  </a:solidFill>
                  <a:latin typeface="+mj-lt"/>
                  <a:ea typeface="Segoe UI" pitchFamily="34" charset="0"/>
                  <a:cs typeface="Segoe UI" pitchFamily="34" charset="0"/>
                </a:rPr>
                <a:t>)</a:t>
              </a:r>
            </a:p>
          </p:txBody>
        </p:sp>
        <p:sp>
          <p:nvSpPr>
            <p:cNvPr id="34" name="矩形 33"/>
            <p:cNvSpPr/>
            <p:nvPr/>
          </p:nvSpPr>
          <p:spPr>
            <a:xfrm>
              <a:off x="157133" y="1244080"/>
              <a:ext cx="266919" cy="519011"/>
            </a:xfrm>
            <a:prstGeom prst="rect">
              <a:avLst/>
            </a:prstGeom>
          </p:spPr>
          <p:txBody>
            <a:bodyPr wrap="none">
              <a:noAutofit/>
            </a:bodyPr>
            <a:lstStyle/>
            <a:p>
              <a:pPr defTabSz="1218387"/>
              <a:endParaRPr lang="zh-CN" altLang="en-US" sz="1699" dirty="0">
                <a:solidFill>
                  <a:srgbClr val="FFFFFF"/>
                </a:solidFill>
                <a:latin typeface="+mj-lt"/>
                <a:ea typeface="微软雅黑" pitchFamily="34" charset="-122"/>
              </a:endParaRPr>
            </a:p>
          </p:txBody>
        </p:sp>
        <p:sp>
          <p:nvSpPr>
            <p:cNvPr id="29" name="Down Arrow 19"/>
            <p:cNvSpPr/>
            <p:nvPr/>
          </p:nvSpPr>
          <p:spPr bwMode="auto">
            <a:xfrm flipV="1">
              <a:off x="3391481" y="1991550"/>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5" name="矩形 4"/>
            <p:cNvSpPr/>
            <p:nvPr/>
          </p:nvSpPr>
          <p:spPr>
            <a:xfrm>
              <a:off x="4158342" y="905643"/>
              <a:ext cx="3837824" cy="24156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Social Networks</a:t>
              </a:r>
            </a:p>
          </p:txBody>
        </p:sp>
        <p:sp>
          <p:nvSpPr>
            <p:cNvPr id="20" name="TextBox 19"/>
            <p:cNvSpPr txBox="1"/>
            <p:nvPr/>
          </p:nvSpPr>
          <p:spPr>
            <a:xfrm>
              <a:off x="4158342" y="2007730"/>
              <a:ext cx="3266459" cy="1310201"/>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a:t>
              </a:r>
              <a:r>
                <a:rPr lang="en-US" altLang="zh-CN" sz="2000" dirty="0">
                  <a:solidFill>
                    <a:srgbClr val="FFFFFF">
                      <a:alpha val="99000"/>
                    </a:srgbClr>
                  </a:solidFill>
                  <a:latin typeface="+mj-lt"/>
                  <a:ea typeface="Segoe UI" pitchFamily="34" charset="0"/>
                  <a:cs typeface="Segoe UI" pitchFamily="34" charset="0"/>
                </a:rPr>
                <a:t>2</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billion</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users</a:t>
              </a:r>
            </a:p>
          </p:txBody>
        </p:sp>
        <p:sp>
          <p:nvSpPr>
            <p:cNvPr id="23" name="Down Arrow 19"/>
            <p:cNvSpPr/>
            <p:nvPr/>
          </p:nvSpPr>
          <p:spPr bwMode="auto">
            <a:xfrm flipV="1">
              <a:off x="7424802" y="2010966"/>
              <a:ext cx="571364" cy="131231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7" name="矩形 6"/>
            <p:cNvSpPr/>
            <p:nvPr/>
          </p:nvSpPr>
          <p:spPr>
            <a:xfrm>
              <a:off x="154694" y="3540384"/>
              <a:ext cx="3805414" cy="2407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Ubiquitous Connection</a:t>
              </a:r>
            </a:p>
          </p:txBody>
        </p:sp>
        <p:sp>
          <p:nvSpPr>
            <p:cNvPr id="28" name="TextBox 27"/>
            <p:cNvSpPr txBox="1"/>
            <p:nvPr/>
          </p:nvSpPr>
          <p:spPr>
            <a:xfrm>
              <a:off x="151957" y="4622683"/>
              <a:ext cx="3244292" cy="132544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Web </a:t>
              </a:r>
              <a:r>
                <a:rPr lang="en-US" altLang="zh-CN" sz="2000" dirty="0">
                  <a:solidFill>
                    <a:srgbClr val="FFFFFF">
                      <a:alpha val="99000"/>
                    </a:srgbClr>
                  </a:solidFill>
                  <a:latin typeface="+mj-lt"/>
                  <a:ea typeface="Segoe UI" pitchFamily="34" charset="0"/>
                  <a:cs typeface="Segoe UI" pitchFamily="34" charset="0"/>
                </a:rPr>
                <a:t>traffic</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2010</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130 exabyte (10 E18)</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1.6 zettabyte (10 E21) </a:t>
              </a:r>
            </a:p>
          </p:txBody>
        </p:sp>
        <p:sp>
          <p:nvSpPr>
            <p:cNvPr id="24" name="Down Arrow 19"/>
            <p:cNvSpPr/>
            <p:nvPr/>
          </p:nvSpPr>
          <p:spPr bwMode="auto">
            <a:xfrm flipV="1">
              <a:off x="3391481" y="4626034"/>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6" name="矩形 5"/>
            <p:cNvSpPr/>
            <p:nvPr/>
          </p:nvSpPr>
          <p:spPr>
            <a:xfrm>
              <a:off x="4154704" y="3540384"/>
              <a:ext cx="3837827" cy="2407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19" tIns="89619" rIns="89619"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Sensor Networks</a:t>
              </a:r>
            </a:p>
          </p:txBody>
        </p:sp>
        <p:sp>
          <p:nvSpPr>
            <p:cNvPr id="26" name="TextBox 25"/>
            <p:cNvSpPr txBox="1"/>
            <p:nvPr/>
          </p:nvSpPr>
          <p:spPr>
            <a:xfrm>
              <a:off x="4154704" y="4630269"/>
              <a:ext cx="3273736" cy="1317856"/>
            </a:xfrm>
            <a:prstGeom prst="rect">
              <a:avLst/>
            </a:prstGeom>
            <a:noFill/>
            <a:ln>
              <a:noFill/>
            </a:ln>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&gt;10 </a:t>
              </a:r>
              <a:r>
                <a:rPr lang="en-US" sz="2000" dirty="0" smtClean="0">
                  <a:solidFill>
                    <a:srgbClr val="FFFFFF">
                      <a:alpha val="99000"/>
                    </a:srgbClr>
                  </a:solidFill>
                  <a:latin typeface="+mj-lt"/>
                  <a:ea typeface="Segoe UI" pitchFamily="34" charset="0"/>
                  <a:cs typeface="Segoe UI" pitchFamily="34" charset="0"/>
                </a:rPr>
                <a:t>billion </a:t>
              </a:r>
              <a:endParaRPr lang="en-US" sz="2000" dirty="0">
                <a:solidFill>
                  <a:srgbClr val="FFFFFF">
                    <a:alpha val="99000"/>
                  </a:srgbClr>
                </a:solidFill>
                <a:latin typeface="+mj-lt"/>
                <a:ea typeface="Segoe UI" pitchFamily="34" charset="0"/>
                <a:cs typeface="Segoe UI" pitchFamily="34" charset="0"/>
              </a:endParaRPr>
            </a:p>
          </p:txBody>
        </p:sp>
        <p:sp>
          <p:nvSpPr>
            <p:cNvPr id="25" name="Down Arrow 19"/>
            <p:cNvSpPr/>
            <p:nvPr/>
          </p:nvSpPr>
          <p:spPr bwMode="auto">
            <a:xfrm flipV="1">
              <a:off x="7428440" y="4630268"/>
              <a:ext cx="571364" cy="1322090"/>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Big Data – Key trends</a:t>
            </a:r>
            <a:endParaRPr lang="en-US" sz="2800" dirty="0"/>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20645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178290" y="2223013"/>
            <a:ext cx="7835419" cy="2411974"/>
            <a:chOff x="2900045" y="1936868"/>
            <a:chExt cx="7835419" cy="2411974"/>
          </a:xfrm>
        </p:grpSpPr>
        <p:sp>
          <p:nvSpPr>
            <p:cNvPr id="8" name="矩形 7"/>
            <p:cNvSpPr/>
            <p:nvPr/>
          </p:nvSpPr>
          <p:spPr>
            <a:xfrm>
              <a:off x="2905323" y="1939715"/>
              <a:ext cx="3837823" cy="240628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Cheap Storage</a:t>
              </a:r>
            </a:p>
          </p:txBody>
        </p:sp>
        <p:sp>
          <p:nvSpPr>
            <p:cNvPr id="32" name="TextBox 31"/>
            <p:cNvSpPr txBox="1"/>
            <p:nvPr/>
          </p:nvSpPr>
          <p:spPr>
            <a:xfrm>
              <a:off x="2900045" y="1939714"/>
              <a:ext cx="3277016" cy="1325962"/>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$100 gets you 3 million times more storage in 30 </a:t>
              </a:r>
              <a:r>
                <a:rPr lang="en-US" sz="2000" dirty="0" smtClean="0">
                  <a:solidFill>
                    <a:srgbClr val="FFFFFF">
                      <a:alpha val="99000"/>
                    </a:srgbClr>
                  </a:solidFill>
                  <a:latin typeface="+mj-lt"/>
                  <a:ea typeface="Segoe UI" pitchFamily="34" charset="0"/>
                  <a:cs typeface="Segoe UI" pitchFamily="34" charset="0"/>
                </a:rPr>
                <a:t>years</a:t>
              </a:r>
              <a:endParaRPr lang="en-US" sz="2000" dirty="0">
                <a:solidFill>
                  <a:srgbClr val="FFFFFF">
                    <a:alpha val="99000"/>
                  </a:srgbClr>
                </a:solidFill>
                <a:latin typeface="+mj-lt"/>
                <a:ea typeface="Segoe UI" pitchFamily="34" charset="0"/>
                <a:cs typeface="Segoe UI" pitchFamily="34" charset="0"/>
              </a:endParaRPr>
            </a:p>
          </p:txBody>
        </p:sp>
        <p:sp>
          <p:nvSpPr>
            <p:cNvPr id="30" name="Down Arrow 19"/>
            <p:cNvSpPr/>
            <p:nvPr/>
          </p:nvSpPr>
          <p:spPr bwMode="auto">
            <a:xfrm rot="10800000" flipV="1">
              <a:off x="6177062" y="1939715"/>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9" name="矩形 8"/>
            <p:cNvSpPr/>
            <p:nvPr/>
          </p:nvSpPr>
          <p:spPr>
            <a:xfrm>
              <a:off x="6897637" y="1941100"/>
              <a:ext cx="3837827" cy="240774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Inexpensive Computing</a:t>
              </a:r>
            </a:p>
          </p:txBody>
        </p:sp>
        <p:sp>
          <p:nvSpPr>
            <p:cNvPr id="33" name="TextBox 32"/>
            <p:cNvSpPr txBox="1"/>
            <p:nvPr/>
          </p:nvSpPr>
          <p:spPr>
            <a:xfrm>
              <a:off x="6897638" y="1936868"/>
              <a:ext cx="3271026" cy="133019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1980 </a:t>
              </a:r>
              <a:r>
                <a:rPr lang="en-US" sz="2000" dirty="0">
                  <a:solidFill>
                    <a:srgbClr val="FFFFFF">
                      <a:alpha val="99000"/>
                    </a:srgbClr>
                  </a:solidFill>
                  <a:latin typeface="+mj-lt"/>
                  <a:ea typeface="Segoe UI" pitchFamily="34" charset="0"/>
                  <a:cs typeface="Segoe UI" pitchFamily="34" charset="0"/>
                </a:rPr>
                <a:t>10 MIPS/$ </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2005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10 million MIPS/$ </a:t>
              </a:r>
            </a:p>
          </p:txBody>
        </p:sp>
        <p:sp>
          <p:nvSpPr>
            <p:cNvPr id="31" name="Down Arrow 19"/>
            <p:cNvSpPr/>
            <p:nvPr/>
          </p:nvSpPr>
          <p:spPr bwMode="auto">
            <a:xfrm rot="10800000" flipV="1">
              <a:off x="10161390" y="1941100"/>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Big Data – Key trends</a:t>
            </a:r>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697904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_UMaJuvEyKQp7DBbgf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VCKdmvi0q5UxkOOQ5M1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ppSv8rnB0aj0WhyQKWg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QvOkKTBaUOHT0LECZsT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r48.q34mkSB1ObD..ib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H_p7anBwEe4kkbTIFxF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lLOMFnMz0KZB7pqgQcyN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5W7Mm0N5E.DJsaE91Okj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3R9GduSe06bPjwHDHKn.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_xIuQbqpEqxFZ.vr55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RmiCY5QCEqqXBSxbeFcn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fOazAkI3kWTbX87hFqk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fs7ppoVzESK3tpKHx0ae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cc7uV7sL0Wy8jQcqHHE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6bRDR5SB0qQhHBQ4Wad6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DefrQSf3k.zpE8zW8fV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aAwaZw_pEyq_dvNS7rBa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lv06cYhfE61zXdj2hm9M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mNYaFJjakev5N1oUMll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U.Z.8NmUUa9rs7j.0882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XRYXMNMpEyGu8rlLqzL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lIdLFYRAky.k1hN_4Y8F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2rvsUVVdKUyEW_QY2eqXL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GkGY5rQHUaG1X3FTfIfhA"/>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PN Template Titles &amp; Transitions 16x9">
  <a:themeElements>
    <a:clrScheme name="MPN Green Color Palette 1">
      <a:dk1>
        <a:srgbClr val="969696"/>
      </a:dk1>
      <a:lt1>
        <a:srgbClr val="FFFFFF"/>
      </a:lt1>
      <a:dk2>
        <a:srgbClr val="969696"/>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7.xml><?xml version="1.0" encoding="utf-8"?>
<a:theme xmlns:a="http://schemas.openxmlformats.org/drawingml/2006/main" name="TechEd_2013_Template_r0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terms/"/>
    <ds:schemaRef ds:uri="http://schemas.microsoft.com/office/2006/metadata/properties"/>
    <ds:schemaRef ds:uri="http://purl.org/dc/elements/1.1/"/>
    <ds:schemaRef ds:uri="http://www.w3.org/XML/1998/namespace"/>
    <ds:schemaRef ds:uri="http://schemas.microsoft.com/office/infopath/2007/PartnerControls"/>
    <ds:schemaRef ds:uri="fee586e5-3c92-48eb-9898-42915e590ada"/>
    <ds:schemaRef ds:uri="http://schemas.microsoft.com/office/2006/documentManagement/type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7576</TotalTime>
  <Words>16601</Words>
  <Application>Microsoft Office PowerPoint</Application>
  <PresentationFormat>Widescreen</PresentationFormat>
  <Paragraphs>2847</Paragraphs>
  <Slides>193</Slides>
  <Notes>118</Notes>
  <HiddenSlides>86</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2</vt:i4>
      </vt:variant>
      <vt:variant>
        <vt:lpstr>Slide Titles</vt:lpstr>
      </vt:variant>
      <vt:variant>
        <vt:i4>193</vt:i4>
      </vt:variant>
    </vt:vector>
  </HeadingPairs>
  <TitlesOfParts>
    <vt:vector size="218" baseType="lpstr">
      <vt:lpstr>メイリオ</vt:lpstr>
      <vt:lpstr>微软雅黑</vt:lpstr>
      <vt:lpstr>宋体</vt:lpstr>
      <vt:lpstr>Arial</vt:lpstr>
      <vt:lpstr>Arial Bold</vt:lpstr>
      <vt:lpstr>Calibri</vt:lpstr>
      <vt:lpstr>Calibri Light</vt:lpstr>
      <vt:lpstr>Consolas</vt:lpstr>
      <vt:lpstr>Courier New</vt:lpstr>
      <vt:lpstr>Segoe</vt:lpstr>
      <vt:lpstr>Segoe UI</vt:lpstr>
      <vt:lpstr>Segoe UI (Body)</vt:lpstr>
      <vt:lpstr>Segoe UI Light</vt:lpstr>
      <vt:lpstr>Segoe UI Semibold</vt:lpstr>
      <vt:lpstr>Times New Roman</vt:lpstr>
      <vt:lpstr>Wingdings</vt:lpstr>
      <vt:lpstr>Azure Medium</vt:lpstr>
      <vt:lpstr>1_Azure Medium</vt:lpstr>
      <vt:lpstr>Metro Template Light 16x9</vt:lpstr>
      <vt:lpstr>2_MSVID_Product_Brand_template_16-9_WHITE_Cyan-accent</vt:lpstr>
      <vt:lpstr>MPN Template Titles &amp; Transitions 16x9</vt:lpstr>
      <vt:lpstr>1_Metro Template Light 16x9</vt:lpstr>
      <vt:lpstr>TechEd_2013_Template_r09</vt:lpstr>
      <vt:lpstr>think-cell Slide</vt:lpstr>
      <vt:lpstr>Visio</vt:lpstr>
      <vt:lpstr>Azure Data Overview</vt:lpstr>
      <vt:lpstr>PowerPoint Presentation</vt:lpstr>
      <vt:lpstr>SQL Database</vt:lpstr>
      <vt:lpstr>SQL Database</vt:lpstr>
      <vt:lpstr>SQL Database</vt:lpstr>
      <vt:lpstr>PowerPoint Presentation</vt:lpstr>
      <vt:lpstr>Microsoft Azure SQL Database</vt:lpstr>
      <vt:lpstr>PowerPoint Presentation</vt:lpstr>
      <vt:lpstr>Microsoft Azure SQL Database</vt:lpstr>
      <vt:lpstr>A Server is not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PowerPoint Presentation</vt:lpstr>
      <vt:lpstr>SQL Database Considerations and Best Practices</vt:lpstr>
      <vt:lpstr>PowerPoint Presentation</vt:lpstr>
      <vt:lpstr>PowerPoint Presentation</vt:lpstr>
      <vt:lpstr>PowerPoint Presentation</vt:lpstr>
      <vt:lpstr>Microsoft SQL Server on a Virtual Machine</vt:lpstr>
      <vt:lpstr>Run SQL on VM</vt:lpstr>
      <vt:lpstr>PowerPoint Presentation</vt:lpstr>
      <vt:lpstr>PowerPoint Presentation</vt:lpstr>
      <vt:lpstr>NoSQL</vt:lpstr>
      <vt:lpstr>NoSQL is generally more scalable</vt:lpstr>
      <vt:lpstr>NoSQL on Azure</vt:lpstr>
      <vt:lpstr>PowerPoint Presentation</vt:lpstr>
      <vt:lpstr>Microsoft Azure DocumentDB</vt:lpstr>
      <vt:lpstr>Fully managed, scalable JSON document database service</vt:lpstr>
      <vt:lpstr>Microsoft Azure Data Services</vt:lpstr>
      <vt:lpstr>Microsoft Azure Data Services</vt:lpstr>
      <vt:lpstr>PowerPoint Presentation</vt:lpstr>
      <vt:lpstr>Mongo in a VM</vt:lpstr>
      <vt:lpstr>Strong Bounded Stateless Session Eventual</vt:lpstr>
      <vt:lpstr>All writes are visible to all readers. Writes synchronously committed by a majority quorum of replicas and reads are acknowledged by the majority read quorum.</vt:lpstr>
      <vt:lpstr>Guaranteed ordering of writes, reads adhere to minimum freshness. Writes are propagated asynchronously, reads are acknowledged by majority quorum lagging by at most K prefixes.</vt:lpstr>
      <vt:lpstr>Read your own writes. Writes are propagated asynchronously while reads for a session are issued against the replica that can serve the requested version.</vt:lpstr>
      <vt:lpstr>Reads eventually converge with writes. Writes are propagated asynchronously while reads can be acknowledged by any replica. Readers may view older data then previously observed.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Search</vt:lpstr>
      <vt:lpstr>Why are we talking about Search?</vt:lpstr>
      <vt:lpstr>Azure Search</vt:lpstr>
      <vt:lpstr>Azure Search</vt:lpstr>
      <vt:lpstr>Azure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HDInsight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Azure Search</vt:lpstr>
      <vt:lpstr>Search Overview</vt:lpstr>
      <vt:lpstr>PowerPoint Presentation</vt:lpstr>
      <vt:lpstr>PowerPoint Presentation</vt:lpstr>
      <vt:lpstr>What are the search technology options?</vt:lpstr>
      <vt:lpstr>What about SharePoint Search?</vt:lpstr>
      <vt:lpstr>What are customers doing with Azure Search?</vt:lpstr>
      <vt:lpstr>PowerPoint Presentation</vt:lpstr>
      <vt:lpstr>Experience Walk Through</vt:lpstr>
      <vt:lpstr>Appendix: Experience Walk Through</vt:lpstr>
      <vt:lpstr>Defining Indexes</vt:lpstr>
      <vt:lpstr>Indexing Data</vt:lpstr>
      <vt:lpstr>Appendix: Experience Walk Through</vt:lpstr>
      <vt:lpstr>Searching</vt:lpstr>
      <vt:lpstr>Searching (continued)</vt:lpstr>
      <vt:lpstr>Controlling Relevance</vt:lpstr>
      <vt:lpstr>Microsoft Azure DocumentDB</vt:lpstr>
      <vt:lpstr>DocumentDB Overview</vt:lpstr>
      <vt:lpstr>Proven @ Scale</vt:lpstr>
      <vt:lpstr>PowerPoint Presentation</vt:lpstr>
      <vt:lpstr>PowerPoint Presentation</vt:lpstr>
      <vt:lpstr>PowerPoint Presentation</vt:lpstr>
      <vt:lpstr>PowerPoint Presentation</vt:lpstr>
      <vt:lpstr>Programmability</vt:lpstr>
      <vt:lpstr>HDInsight</vt:lpstr>
      <vt:lpstr>Big Data analytics</vt:lpstr>
      <vt:lpstr>What is Big Data?</vt:lpstr>
      <vt:lpstr>Building developer experiences</vt:lpstr>
      <vt:lpstr>Demo - HDInsight</vt:lpstr>
      <vt:lpstr>PowerPoint Presentation</vt:lpstr>
      <vt:lpstr>Hadoop ecosystem</vt:lpstr>
      <vt:lpstr>HDInsight and Hadoop</vt:lpstr>
      <vt:lpstr>Detailed Offerings</vt:lpstr>
      <vt:lpstr>Deploying and Interacting With a Hadoop Cluster on Azure</vt:lpstr>
      <vt:lpstr>MapReduce</vt:lpstr>
      <vt:lpstr>Hive</vt:lpstr>
      <vt:lpstr>HiveQL Examples</vt:lpstr>
      <vt:lpstr>Pig</vt:lpstr>
      <vt:lpstr>PigLatin Examples</vt:lpstr>
      <vt:lpstr>Microsoft Big Data Roadmap</vt:lpstr>
      <vt:lpstr>Resources</vt:lpstr>
      <vt:lpstr>PowerPoint Presentation</vt:lpstr>
      <vt:lpstr>PowerPoint Presentation</vt:lpstr>
      <vt:lpstr>PowerPoint Presentation</vt:lpstr>
      <vt:lpstr>PowerPoint Presentation</vt:lpstr>
      <vt:lpstr>SQL Database Billing Rates (As of February 2012)</vt:lpstr>
      <vt:lpstr>SQL Database 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Magnus Mårtensson</cp:lastModifiedBy>
  <cp:revision>466</cp:revision>
  <cp:lastPrinted>2014-03-26T17:46:13Z</cp:lastPrinted>
  <dcterms:created xsi:type="dcterms:W3CDTF">2014-03-19T23:21:38Z</dcterms:created>
  <dcterms:modified xsi:type="dcterms:W3CDTF">2015-01-22T10:54:07Z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